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9" r:id="rId1"/>
  </p:sldMasterIdLst>
  <p:sldIdLst>
    <p:sldId id="339" r:id="rId2"/>
    <p:sldId id="328" r:id="rId3"/>
    <p:sldId id="327" r:id="rId4"/>
    <p:sldId id="326" r:id="rId5"/>
    <p:sldId id="334" r:id="rId6"/>
    <p:sldId id="333" r:id="rId7"/>
    <p:sldId id="332" r:id="rId8"/>
    <p:sldId id="331" r:id="rId9"/>
    <p:sldId id="330" r:id="rId10"/>
    <p:sldId id="324" r:id="rId11"/>
    <p:sldId id="336" r:id="rId12"/>
    <p:sldId id="285" r:id="rId13"/>
    <p:sldId id="286" r:id="rId14"/>
    <p:sldId id="338" r:id="rId15"/>
    <p:sldId id="289" r:id="rId16"/>
  </p:sldIdLst>
  <p:sldSz cx="9144000" cy="6858000" type="screen4x3"/>
  <p:notesSz cx="6873875" cy="1006316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713" autoAdjust="0"/>
  </p:normalViewPr>
  <p:slideViewPr>
    <p:cSldViewPr>
      <p:cViewPr varScale="1">
        <p:scale>
          <a:sx n="97" d="100"/>
          <a:sy n="97" d="100"/>
        </p:scale>
        <p:origin x="-102" y="-324"/>
      </p:cViewPr>
      <p:guideLst>
        <p:guide orient="horz" pos="2160"/>
        <p:guide pos="2880"/>
      </p:guideLst>
    </p:cSldViewPr>
  </p:slideViewPr>
  <p:outlineViewPr>
    <p:cViewPr>
      <p:scale>
        <a:sx n="33" d="100"/>
        <a:sy n="33" d="100"/>
      </p:scale>
      <p:origin x="0" y="125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8"/>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D6CE87F1-309A-4405-81FE-9259460F1811}" type="datetimeFigureOut">
              <a:rPr lang="ru-RU"/>
              <a:pPr>
                <a:defRPr/>
              </a:pPr>
              <a:t>29.11.2023</a:t>
            </a:fld>
            <a:endParaRPr lang="ru-RU"/>
          </a:p>
        </p:txBody>
      </p:sp>
      <p:sp>
        <p:nvSpPr>
          <p:cNvPr id="16" name="Footer Placeholder 4"/>
          <p:cNvSpPr>
            <a:spLocks noGrp="1"/>
          </p:cNvSpPr>
          <p:nvPr>
            <p:ph type="ftr" sz="quarter" idx="11"/>
          </p:nvPr>
        </p:nvSpPr>
        <p:spPr/>
        <p:txBody>
          <a:bodyPr/>
          <a:lstStyle>
            <a:lvl1pPr>
              <a:defRPr/>
            </a:lvl1pPr>
          </a:lstStyle>
          <a:p>
            <a:pPr>
              <a:defRPr/>
            </a:pPr>
            <a:endParaRPr lang="ru-RU"/>
          </a:p>
        </p:txBody>
      </p:sp>
      <p:sp>
        <p:nvSpPr>
          <p:cNvPr id="17" name="Slide Number Placeholder 5"/>
          <p:cNvSpPr>
            <a:spLocks noGrp="1"/>
          </p:cNvSpPr>
          <p:nvPr>
            <p:ph type="sldNum" sz="quarter" idx="12"/>
          </p:nvPr>
        </p:nvSpPr>
        <p:spPr/>
        <p:txBody>
          <a:bodyPr/>
          <a:lstStyle>
            <a:lvl1pPr>
              <a:defRPr/>
            </a:lvl1pPr>
          </a:lstStyle>
          <a:p>
            <a:pPr>
              <a:defRPr/>
            </a:pPr>
            <a:fld id="{1048D518-E575-495B-935A-F431CD1BE62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DD9A2638-470B-45F3-8168-04784E3F39D0}"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A94B05D-FEFA-4CD9-BF82-4AE46A3001F9}"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F7CB9E80-64F1-4B80-BBBD-0069AEDF758F}" type="datetimeFigureOut">
              <a:rPr lang="ru-RU"/>
              <a:pPr>
                <a:defRPr/>
              </a:pPr>
              <a:t>29.11.2023</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0A7A086A-F6FC-4547-8C42-04CE1430B26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87156693-64A4-4A3D-98B1-96BF3FC99EA2}"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8EDFB0AF-05BD-4C64-B522-6B622D508A6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23"/>
          <p:cNvSpPr txBox="1"/>
          <p:nvPr/>
        </p:nvSpPr>
        <p:spPr>
          <a:xfrm>
            <a:off x="482600" y="790575"/>
            <a:ext cx="4572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6" name="TextBox 24"/>
          <p:cNvSpPr txBox="1"/>
          <p:nvPr/>
        </p:nvSpPr>
        <p:spPr>
          <a:xfrm>
            <a:off x="6748463" y="2886075"/>
            <a:ext cx="4572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solidFill>
                <a:latin typeface="Arial"/>
                <a:cs typeface="+mn-cs"/>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5C89C62A-2CF1-4A01-AB9F-9F50EC3FB423}" type="datetimeFigureOut">
              <a:rPr lang="ru-RU"/>
              <a:pPr>
                <a:defRPr/>
              </a:pPr>
              <a:t>29.11.2023</a:t>
            </a:fld>
            <a:endParaRPr lang="ru-RU"/>
          </a:p>
        </p:txBody>
      </p:sp>
      <p:sp>
        <p:nvSpPr>
          <p:cNvPr id="8" name="Footer Placeholder 4"/>
          <p:cNvSpPr>
            <a:spLocks noGrp="1"/>
          </p:cNvSpPr>
          <p:nvPr>
            <p:ph type="ftr" sz="quarter" idx="15"/>
          </p:nvPr>
        </p:nvSpPr>
        <p:spPr/>
        <p:txBody>
          <a:bodyPr/>
          <a:lstStyle>
            <a:lvl1pPr>
              <a:defRPr/>
            </a:lvl1pPr>
          </a:lstStyle>
          <a:p>
            <a:pPr>
              <a:defRPr/>
            </a:pPr>
            <a:endParaRPr lang="ru-RU"/>
          </a:p>
        </p:txBody>
      </p:sp>
      <p:sp>
        <p:nvSpPr>
          <p:cNvPr id="9" name="Slide Number Placeholder 5"/>
          <p:cNvSpPr>
            <a:spLocks noGrp="1"/>
          </p:cNvSpPr>
          <p:nvPr>
            <p:ph type="sldNum" sz="quarter" idx="16"/>
          </p:nvPr>
        </p:nvSpPr>
        <p:spPr/>
        <p:txBody>
          <a:bodyPr/>
          <a:lstStyle>
            <a:lvl1pPr>
              <a:defRPr/>
            </a:lvl1pPr>
          </a:lstStyle>
          <a:p>
            <a:pPr>
              <a:defRPr/>
            </a:pPr>
            <a:fld id="{C03B2B63-7E95-4B66-8C32-521E8742E414}"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7D959838-8A71-4B76-AE74-00714831C39D}" type="datetimeFigureOut">
              <a:rPr lang="ru-RU"/>
              <a:pPr>
                <a:defRPr/>
              </a:pPr>
              <a:t>29.11.2023</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F36C4021-05ED-4F1F-A53F-45623D37E92C}"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442357A5-90F1-49B4-9F04-540E53DB7F76}"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F94299A3-42D1-4A2F-864B-3DD9C7CC8C25}" type="slidenum">
              <a:rPr lang="ru-RU"/>
              <a:pPr>
                <a:defRPr/>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77DC9186-921F-4774-8229-13D672D6B61F}"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DBE167D-5CBA-477D-9975-5EF2774E38A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E9DFB6A-DD57-4708-9106-4DFDE908EC4F}"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7B14F4A-DA9C-430F-809E-15BB92E29E5B}"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4D45A563-CAAA-4CE8-B843-4758F65047BD}" type="datetimeFigureOut">
              <a:rPr lang="ru-RU"/>
              <a:pPr>
                <a:defRPr/>
              </a:pPr>
              <a:t>29.11.2023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5EE021C-D9E8-43C9-8194-EF01031587E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B7D43B1B-497C-4554-91CC-1076C40229EB}" type="datetimeFigureOut">
              <a:rPr lang="ru-RU"/>
              <a:pPr>
                <a:defRPr/>
              </a:pPr>
              <a:t>29.11.2023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317F69F-631E-45D8-939E-79AF8E32EAD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FF540870-179D-4EE6-9492-F85B0BA88771}" type="datetimeFigureOut">
              <a:rPr lang="ru-RU"/>
              <a:pPr>
                <a:defRPr/>
              </a:pPr>
              <a:t>29.11.2023</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DCE414F6-6885-44CA-A29B-320DB0E79D3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38A892E-A391-4358-953F-8576C66172B5}" type="datetimeFigureOut">
              <a:rPr lang="ru-RU"/>
              <a:pPr>
                <a:defRPr/>
              </a:pPr>
              <a:t>29.11.2023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B8C10794-C0E1-4A31-A81F-5A95E0FEFF3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8E041EB-C497-4CB4-BA5D-9DD9911735EF}" type="datetimeFigureOut">
              <a:rPr lang="ru-RU"/>
              <a:pPr>
                <a:defRPr/>
              </a:pPr>
              <a:t>29.11.2023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401CAC2-BCCB-4EB9-86ED-39FA007D327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511B61F-C8F4-4CCC-98F1-A5DEF8FDD1F0}" type="datetimeFigureOut">
              <a:rPr lang="ru-RU"/>
              <a:pPr>
                <a:defRPr/>
              </a:pPr>
              <a:t>29.11.2023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9C85E15-B185-4D0E-A20E-CEA12B243C9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41EF7FC-CC14-433F-81F0-B5BCCB0AA106}" type="datetimeFigureOut">
              <a:rPr lang="ru-RU"/>
              <a:pPr>
                <a:defRPr/>
              </a:pPr>
              <a:t>29.11.2023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E6F2817-F551-4E16-8C2C-C355660EBB9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cxnSp>
          <p:nvCxnSpPr>
            <p:cNvPr id="7" name="Straight Connector 6"/>
            <p:cNvCxnSpPr/>
            <p:nvPr/>
          </p:nvCxnSpPr>
          <p:spPr>
            <a:xfrm flipV="1">
              <a:off x="5130497" y="4175239"/>
              <a:ext cx="4022902" cy="2683288"/>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1932" y="-529"/>
              <a:ext cx="1219254" cy="685905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09600" y="2160588"/>
            <a:ext cx="6348413"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cs typeface="+mn-cs"/>
              </a:defRPr>
            </a:lvl1pPr>
          </a:lstStyle>
          <a:p>
            <a:pPr>
              <a:defRPr/>
            </a:pPr>
            <a:fld id="{758D288F-26A1-4E09-A58B-ED2684F2BDBF}" type="datetimeFigureOut">
              <a:rPr lang="ru-RU"/>
              <a:pPr>
                <a:defRPr/>
              </a:pPr>
              <a:t>29.11.2023</a:t>
            </a:fld>
            <a:endParaRPr lang="ru-RU"/>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cs typeface="+mn-cs"/>
              </a:defRPr>
            </a:lvl1pPr>
          </a:lstStyle>
          <a:p>
            <a:pPr>
              <a:defRPr/>
            </a:pPr>
            <a:fld id="{35D920ED-2958-482C-BDC2-D117D2FF2BF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306" r:id="rId1"/>
    <p:sldLayoutId id="2147484305" r:id="rId2"/>
    <p:sldLayoutId id="2147484304" r:id="rId3"/>
    <p:sldLayoutId id="2147484303" r:id="rId4"/>
    <p:sldLayoutId id="2147484302" r:id="rId5"/>
    <p:sldLayoutId id="2147484301" r:id="rId6"/>
    <p:sldLayoutId id="2147484300" r:id="rId7"/>
    <p:sldLayoutId id="2147484299" r:id="rId8"/>
    <p:sldLayoutId id="2147484298" r:id="rId9"/>
    <p:sldLayoutId id="2147484297" r:id="rId10"/>
    <p:sldLayoutId id="2147484307" r:id="rId11"/>
    <p:sldLayoutId id="2147484296" r:id="rId12"/>
    <p:sldLayoutId id="2147484308" r:id="rId13"/>
    <p:sldLayoutId id="2147484295" r:id="rId14"/>
    <p:sldLayoutId id="2147484294" r:id="rId15"/>
    <p:sldLayoutId id="2147484293"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p:nvPr>
        </p:nvSpPr>
        <p:spPr>
          <a:xfrm>
            <a:off x="381000" y="404813"/>
            <a:ext cx="8458200" cy="5670550"/>
          </a:xfrm>
        </p:spPr>
        <p:txBody>
          <a:bodyPr/>
          <a:lstStyle/>
          <a:p>
            <a:pPr algn="ctr"/>
            <a:r>
              <a:rPr lang="ru-RU" smtClean="0"/>
              <a:t/>
            </a:r>
            <a:br>
              <a:rPr lang="ru-RU" smtClean="0"/>
            </a:br>
            <a:r>
              <a:rPr lang="ru-RU" smtClean="0"/>
              <a:t>              </a:t>
            </a:r>
            <a:br>
              <a:rPr lang="ru-RU" smtClean="0"/>
            </a:br>
            <a:r>
              <a:rPr lang="ru-RU" b="1" smtClean="0"/>
              <a:t>ВОЗРАСТНЫЕ ОСОБЕННОСТИ</a:t>
            </a:r>
            <a:br>
              <a:rPr lang="ru-RU" b="1" smtClean="0"/>
            </a:br>
            <a:r>
              <a:rPr lang="ru-RU" b="1" smtClean="0"/>
              <a:t>ДЕТЕЙ 6-7 ЛЕТ</a:t>
            </a:r>
            <a:br>
              <a:rPr lang="ru-RU" b="1" smtClean="0"/>
            </a:br>
            <a:r>
              <a:rPr lang="ru-RU" sz="1200" b="1" smtClean="0">
                <a:latin typeface="Arial" charset="0"/>
              </a:rPr>
              <a:t>Подготовила педагог-психолог Ю.В.Баширова</a:t>
            </a:r>
            <a:br>
              <a:rPr lang="ru-RU" sz="1200" b="1" smtClean="0">
                <a:latin typeface="Arial" charset="0"/>
              </a:rPr>
            </a:br>
            <a:endParaRPr lang="ru-RU" b="1"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7652"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7653" name="Rectangle 2"/>
          <p:cNvSpPr>
            <a:spLocks noGrp="1" noChangeArrowheads="1"/>
          </p:cNvSpPr>
          <p:nvPr>
            <p:ph type="title"/>
          </p:nvPr>
        </p:nvSpPr>
        <p:spPr>
          <a:xfrm>
            <a:off x="928688" y="571500"/>
            <a:ext cx="7620000" cy="5867400"/>
          </a:xfrm>
        </p:spPr>
        <p:txBody>
          <a:bodyPr/>
          <a:lstStyle/>
          <a:p>
            <a:pPr algn="just"/>
            <a:r>
              <a:rPr lang="ru-RU" sz="1800" b="1" smtClean="0">
                <a:solidFill>
                  <a:schemeClr val="tx1"/>
                </a:solidFill>
                <a:latin typeface="Calibri" pitchFamily="34" charset="0"/>
                <a:cs typeface="Times New Roman" pitchFamily="18" charset="0"/>
              </a:rPr>
              <a:t>Личностное общение позволяет ребенку реализовать потребность в сопереживании, взаимопонимании, обсудить со взрослым и сверстником свое состояние, высказать свои симпатии и антипатии. Дети 6 – 7 лет достаточно самостоятельны, они уже не так, как малыши, зависят от взрослых, могут элементарно обслужить себя, прибрать</a:t>
            </a:r>
            <a:r>
              <a:rPr lang="ru-RU" sz="1800" b="1" smtClean="0">
                <a:solidFill>
                  <a:schemeClr val="tx1"/>
                </a:solidFill>
                <a:latin typeface="Calibri" pitchFamily="34" charset="0"/>
              </a:rPr>
              <a:t> </a:t>
            </a:r>
            <a:r>
              <a:rPr lang="ru-RU" sz="1800" b="1" smtClean="0">
                <a:solidFill>
                  <a:schemeClr val="tx1"/>
                </a:solidFill>
                <a:latin typeface="Calibri" pitchFamily="34" charset="0"/>
                <a:cs typeface="Times New Roman" pitchFamily="18" charset="0"/>
              </a:rPr>
              <a:t>за собой.</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Психологическое развитие и становление личности тесно связаны с самосознанием, которое наиболее явно проявляется в самооценке. Именно осознание своего «Я», своих достоинств и недостатков ведет к формированию самооценки. Однако ребенок 6 – 7 лет еще не способен адекватно оценить себя и почти всегда оценка зависит от мнения о нем взрослых. К сожалению, запутанность и противоречивость требований часто порождает очень низкую самооценку даже в тех случаях, когда причин для этого нет. </a:t>
            </a:r>
            <a:r>
              <a:rPr lang="ru-RU" sz="1800" b="1" i="1" smtClean="0">
                <a:solidFill>
                  <a:schemeClr val="tx1"/>
                </a:solidFill>
                <a:latin typeface="Calibri" pitchFamily="34" charset="0"/>
                <a:cs typeface="Times New Roman" pitchFamily="18" charset="0"/>
              </a:rPr>
              <a:t>Постоянная неудовлетворенность собой, неверие в свои силы, в возможный успех </a:t>
            </a:r>
            <a:r>
              <a:rPr lang="ru-RU" sz="1800" b="1" smtClean="0">
                <a:solidFill>
                  <a:schemeClr val="tx1"/>
                </a:solidFill>
                <a:latin typeface="Calibri" pitchFamily="34" charset="0"/>
                <a:cs typeface="Times New Roman" pitchFamily="18" charset="0"/>
              </a:rPr>
              <a:t>очень быстро приводят к апатии, нежеланию стараться, а </a:t>
            </a:r>
            <a:r>
              <a:rPr lang="ru-RU" sz="1800" b="1" i="1" smtClean="0">
                <a:solidFill>
                  <a:schemeClr val="tx1"/>
                </a:solidFill>
                <a:latin typeface="Calibri" pitchFamily="34" charset="0"/>
                <a:cs typeface="Times New Roman" pitchFamily="18" charset="0"/>
              </a:rPr>
              <a:t>неадекватность и противоречивость требований </a:t>
            </a:r>
            <a:r>
              <a:rPr lang="ru-RU" sz="1800" b="1" smtClean="0">
                <a:solidFill>
                  <a:schemeClr val="tx1"/>
                </a:solidFill>
                <a:latin typeface="Calibri" pitchFamily="34" charset="0"/>
                <a:cs typeface="Times New Roman" pitchFamily="18" charset="0"/>
              </a:rPr>
              <a:t>могут вызвать раздражительность, неустойчивость настроения и даже агрессивность.</a:t>
            </a:r>
          </a:p>
        </p:txBody>
      </p:sp>
      <p:sp>
        <p:nvSpPr>
          <p:cNvPr id="11" name="Содержимое 10"/>
          <p:cNvSpPr>
            <a:spLocks noGrp="1"/>
          </p:cNvSpPr>
          <p:nvPr>
            <p:ph idx="1"/>
          </p:nvPr>
        </p:nvSpPr>
        <p:spPr>
          <a:xfrm>
            <a:off x="285750" y="428625"/>
            <a:ext cx="8686800" cy="6072188"/>
          </a:xfrm>
        </p:spPr>
        <p:txBody>
          <a:bodyPr rtlCol="0">
            <a:normAutofit/>
          </a:bodyPr>
          <a:lstStyle/>
          <a:p>
            <a:pPr marL="0" indent="0" fontAlgn="auto">
              <a:spcAft>
                <a:spcPts val="0"/>
              </a:spcAft>
              <a:buFont typeface="Wingdings 3" charset="2"/>
              <a:buNone/>
              <a:defRPr/>
            </a:pPr>
            <a:r>
              <a:rPr lang="ru-RU" sz="4800" b="1" dirty="0" smtClean="0">
                <a:solidFill>
                  <a:schemeClr val="tx1">
                    <a:lumMod val="75000"/>
                    <a:lumOff val="25000"/>
                  </a:schemeClr>
                </a:solidFill>
              </a:rPr>
              <a:t>   </a:t>
            </a:r>
          </a:p>
          <a:p>
            <a:pPr fontAlgn="auto">
              <a:spcAft>
                <a:spcPts val="0"/>
              </a:spcAft>
              <a:buFont typeface="Wingdings 3" charset="2"/>
              <a:buNone/>
              <a:defRPr/>
            </a:pPr>
            <a:endParaRPr lang="ru-RU" sz="4800" b="1" dirty="0" smtClean="0">
              <a:solidFill>
                <a:schemeClr val="tx1">
                  <a:lumMod val="75000"/>
                  <a:lumOff val="25000"/>
                </a:schemeClr>
              </a:solidFill>
            </a:endParaRPr>
          </a:p>
          <a:p>
            <a:pPr fontAlgn="auto">
              <a:spcAft>
                <a:spcPts val="0"/>
              </a:spcAft>
              <a:buFont typeface="Wingdings 3" charset="2"/>
              <a:buNone/>
              <a:defRPr/>
            </a:pPr>
            <a:endParaRPr lang="ru-RU" sz="4800" dirty="0" smtClean="0">
              <a:solidFill>
                <a:schemeClr val="tx1">
                  <a:lumMod val="75000"/>
                  <a:lumOff val="25000"/>
                </a:schemeClr>
              </a:solidFill>
            </a:endParaRPr>
          </a:p>
          <a:p>
            <a:pPr fontAlgn="auto">
              <a:spcAft>
                <a:spcPts val="0"/>
              </a:spcAft>
              <a:buFont typeface="Wingdings 3" charset="2"/>
              <a:buNone/>
              <a:defRPr/>
            </a:pPr>
            <a:endParaRPr lang="ru-RU" sz="4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8676"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8677"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
        <p:nvSpPr>
          <p:cNvPr id="12" name="Rectangle 2"/>
          <p:cNvSpPr txBox="1">
            <a:spLocks noChangeArrowheads="1"/>
          </p:cNvSpPr>
          <p:nvPr/>
        </p:nvSpPr>
        <p:spPr>
          <a:xfrm>
            <a:off x="838200" y="609600"/>
            <a:ext cx="7620000" cy="6019800"/>
          </a:xfrm>
          <a:prstGeom prst="rect">
            <a:avLst/>
          </a:prstGeom>
        </p:spPr>
        <p:txBody>
          <a:bodyPr anchor="ctr">
            <a:normAutofit/>
          </a:bodyPr>
          <a:lstStyle/>
          <a:p>
            <a:pPr algn="just" fontAlgn="auto">
              <a:spcAft>
                <a:spcPts val="0"/>
              </a:spcAft>
              <a:defRPr/>
            </a:pPr>
            <a:r>
              <a:rPr lang="ru-RU" sz="2000" b="1" cap="all" dirty="0">
                <a:solidFill>
                  <a:schemeClr val="tx2"/>
                </a:solidFill>
                <a:effectLst>
                  <a:reflection blurRad="12700" stA="48000" endA="300" endPos="55000" dir="5400000" sy="-90000" algn="bl" rotWithShape="0"/>
                </a:effectLst>
                <a:latin typeface="Times New Roman" pitchFamily="18" charset="0"/>
                <a:ea typeface="+mj-ea"/>
                <a:cs typeface="+mj-cs"/>
              </a:rPr>
              <a:t/>
            </a:r>
            <a:br>
              <a:rPr lang="ru-RU" sz="2000" b="1" cap="all" dirty="0">
                <a:solidFill>
                  <a:schemeClr val="tx2"/>
                </a:solidFill>
                <a:effectLst>
                  <a:reflection blurRad="12700" stA="48000" endA="300" endPos="55000" dir="5400000" sy="-90000" algn="bl" rotWithShape="0"/>
                </a:effectLst>
                <a:latin typeface="Times New Roman" pitchFamily="18" charset="0"/>
                <a:ea typeface="+mj-ea"/>
                <a:cs typeface="+mj-cs"/>
              </a:rPr>
            </a:br>
            <a:r>
              <a:rPr lang="ru-RU" sz="1700" b="1" dirty="0">
                <a:latin typeface="Calibri" pitchFamily="34" charset="0"/>
                <a:ea typeface="+mj-ea"/>
                <a:cs typeface="Times New Roman" pitchFamily="18" charset="0"/>
              </a:rPr>
              <a:t>Мотивы, движущие поведением детей 6 – 7 лет, разнообразны. Это мотивы, связанные с повышенным интересом к миру взрослых, к их профессиональной деятельности, чувствам. Дошкольники стремятся выработать, установить положительные взаимоотношения со взрослыми и очень чувствительны к их требованиям и правилам. Поэтому </a:t>
            </a:r>
            <a:r>
              <a:rPr lang="ru-RU" sz="1700" b="1" i="1" dirty="0">
                <a:latin typeface="Calibri" pitchFamily="34" charset="0"/>
                <a:ea typeface="+mj-ea"/>
                <a:cs typeface="Times New Roman" pitchFamily="18" charset="0"/>
              </a:rPr>
              <a:t>требования взрослых должны быть адекватны возможностям детей.</a:t>
            </a:r>
            <a:r>
              <a:rPr lang="ru-RU" sz="1700" b="1" dirty="0">
                <a:latin typeface="Calibri" pitchFamily="34" charset="0"/>
                <a:ea typeface="+mj-ea"/>
                <a:cs typeface="Times New Roman" pitchFamily="18" charset="0"/>
              </a:rPr>
              <a:t> </a:t>
            </a:r>
            <a:br>
              <a:rPr lang="ru-RU" sz="1700" b="1" dirty="0">
                <a:latin typeface="Calibri" pitchFamily="34" charset="0"/>
                <a:ea typeface="+mj-ea"/>
                <a:cs typeface="Times New Roman" pitchFamily="18" charset="0"/>
              </a:rPr>
            </a:br>
            <a:r>
              <a:rPr lang="ru-RU" sz="1700" b="1" dirty="0">
                <a:latin typeface="Calibri" pitchFamily="34" charset="0"/>
                <a:ea typeface="+mj-ea"/>
                <a:cs typeface="Times New Roman" pitchFamily="18" charset="0"/>
              </a:rPr>
              <a:t>	В числе мотивов деятельности детей – мотивы личных достижений, самоутверждения. Они, безусловно, свойственны не всем детям, но значительная часть дошкольников стремится стать «первыми», «главными». Эти мотивы четко проявляются в играх с правилами, в соревнованиях. </a:t>
            </a:r>
            <a:br>
              <a:rPr lang="ru-RU" sz="1700" b="1" dirty="0">
                <a:latin typeface="Calibri" pitchFamily="34" charset="0"/>
                <a:ea typeface="+mj-ea"/>
                <a:cs typeface="Times New Roman" pitchFamily="18" charset="0"/>
              </a:rPr>
            </a:br>
            <a:r>
              <a:rPr lang="ru-RU" sz="1700" b="1" dirty="0">
                <a:latin typeface="Calibri" pitchFamily="34" charset="0"/>
                <a:ea typeface="+mj-ea"/>
                <a:cs typeface="Times New Roman" pitchFamily="18" charset="0"/>
              </a:rPr>
              <a:t>	Познавательные мотивы во многом определяют развитие дошкольников. Принцип «хочу знать все обо всем» - это принцип их жизни.</a:t>
            </a:r>
            <a:br>
              <a:rPr lang="ru-RU" sz="1700" b="1" dirty="0">
                <a:latin typeface="Calibri" pitchFamily="34" charset="0"/>
                <a:ea typeface="+mj-ea"/>
                <a:cs typeface="Times New Roman" pitchFamily="18" charset="0"/>
              </a:rPr>
            </a:br>
            <a:r>
              <a:rPr lang="ru-RU" sz="1700" b="1" dirty="0">
                <a:latin typeface="Calibri" pitchFamily="34" charset="0"/>
                <a:ea typeface="+mj-ea"/>
                <a:cs typeface="Times New Roman" pitchFamily="18" charset="0"/>
              </a:rPr>
              <a:t>	Ребенок 6 – 7 лет с удовольствием играет и учится читать, сочиняет сказки и рисует, лепит и строит.</a:t>
            </a:r>
            <a:endParaRPr lang="ru-RU" sz="1700" b="1" cap="all" dirty="0">
              <a:solidFill>
                <a:schemeClr val="tx2"/>
              </a:solidFill>
              <a:effectLst>
                <a:reflection blurRad="12700" stA="48000" endA="300" endPos="55000" dir="5400000" sy="-90000" algn="bl" rotWithShape="0"/>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9700"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1" name="Содержимое 10"/>
          <p:cNvSpPr>
            <a:spLocks noGrp="1"/>
          </p:cNvSpPr>
          <p:nvPr>
            <p:ph idx="1"/>
          </p:nvPr>
        </p:nvSpPr>
        <p:spPr>
          <a:xfrm>
            <a:off x="285750" y="428625"/>
            <a:ext cx="8686800" cy="6072188"/>
          </a:xfrm>
        </p:spPr>
        <p:txBody>
          <a:bodyPr rtlCol="0">
            <a:normAutofit fontScale="25000" lnSpcReduction="20000"/>
          </a:bodyPr>
          <a:lstStyle/>
          <a:p>
            <a:pPr fontAlgn="auto">
              <a:spcAft>
                <a:spcPts val="0"/>
              </a:spcAft>
              <a:buFont typeface="Wingdings 3" charset="2"/>
              <a:buChar char=""/>
              <a:defRPr/>
            </a:pPr>
            <a:r>
              <a:rPr lang="ru-RU" sz="8000" b="1" dirty="0" smtClean="0">
                <a:solidFill>
                  <a:schemeClr val="tx1"/>
                </a:solidFill>
                <a:latin typeface="Calibri" pitchFamily="34" charset="0"/>
              </a:rPr>
              <a:t>ВОЗРАСТНЫЕ НОРМЫ ПСИХИЧЕСКОГО РАЗВИТИЯ ДЕТЕЙ 7 ЛЕТ</a:t>
            </a:r>
          </a:p>
          <a:p>
            <a:pPr fontAlgn="auto">
              <a:spcAft>
                <a:spcPts val="0"/>
              </a:spcAft>
              <a:buFont typeface="Wingdings 3" charset="2"/>
              <a:buChar char=""/>
              <a:defRPr/>
            </a:pPr>
            <a:r>
              <a:rPr lang="ru-RU" sz="8000" b="1" dirty="0" smtClean="0">
                <a:solidFill>
                  <a:schemeClr val="tx1"/>
                </a:solidFill>
                <a:latin typeface="Calibri" pitchFamily="34" charset="0"/>
              </a:rPr>
              <a:t>Мотивационная готовность к школе</a:t>
            </a:r>
          </a:p>
          <a:p>
            <a:pPr fontAlgn="auto">
              <a:spcAft>
                <a:spcPts val="0"/>
              </a:spcAft>
              <a:buFont typeface="Wingdings 3" charset="2"/>
              <a:buChar char=""/>
              <a:defRPr/>
            </a:pPr>
            <a:r>
              <a:rPr lang="ru-RU" sz="8000" b="1" dirty="0" smtClean="0">
                <a:solidFill>
                  <a:schemeClr val="tx1"/>
                </a:solidFill>
                <a:latin typeface="Calibri" pitchFamily="34" charset="0"/>
              </a:rPr>
              <a:t> </a:t>
            </a:r>
            <a:r>
              <a:rPr lang="ru-RU" sz="8000" dirty="0" err="1" smtClean="0">
                <a:solidFill>
                  <a:schemeClr val="tx1"/>
                </a:solidFill>
                <a:latin typeface="Calibri" pitchFamily="34" charset="0"/>
              </a:rPr>
              <a:t>Сформированность</a:t>
            </a:r>
            <a:r>
              <a:rPr lang="ru-RU" sz="8000" dirty="0" smtClean="0">
                <a:solidFill>
                  <a:schemeClr val="tx1"/>
                </a:solidFill>
                <a:latin typeface="Calibri" pitchFamily="34" charset="0"/>
              </a:rPr>
              <a:t> устойчивого познавательного, эмоционального и социального мотивов.</a:t>
            </a:r>
          </a:p>
          <a:p>
            <a:pPr fontAlgn="auto">
              <a:spcAft>
                <a:spcPts val="0"/>
              </a:spcAft>
              <a:buFont typeface="Wingdings 3" charset="2"/>
              <a:buChar char=""/>
              <a:defRPr/>
            </a:pPr>
            <a:r>
              <a:rPr lang="ru-RU" sz="8000" b="1" dirty="0" smtClean="0">
                <a:solidFill>
                  <a:schemeClr val="tx1"/>
                </a:solidFill>
                <a:latin typeface="Calibri" pitchFamily="34" charset="0"/>
              </a:rPr>
              <a:t>Память</a:t>
            </a:r>
          </a:p>
          <a:p>
            <a:pPr fontAlgn="auto">
              <a:spcAft>
                <a:spcPts val="0"/>
              </a:spcAft>
              <a:buFont typeface="Wingdings 3" charset="2"/>
              <a:buChar char=""/>
              <a:defRPr/>
            </a:pPr>
            <a:r>
              <a:rPr lang="ru-RU" sz="8000" dirty="0" smtClean="0">
                <a:solidFill>
                  <a:schemeClr val="tx1"/>
                </a:solidFill>
                <a:latin typeface="Calibri" pitchFamily="34" charset="0"/>
              </a:rPr>
              <a:t>Зрительная образная: объем — 7-8 предметов. Слуховая образная — 7 звуков. Слуховая вербальная — 7-8 слов. Тактильная — 7 предметов. Словесно-логическая. Произвольность памяти.</a:t>
            </a:r>
          </a:p>
          <a:p>
            <a:pPr fontAlgn="auto">
              <a:spcAft>
                <a:spcPts val="0"/>
              </a:spcAft>
              <a:buFont typeface="Wingdings 3" charset="2"/>
              <a:buChar char=""/>
              <a:defRPr/>
            </a:pPr>
            <a:r>
              <a:rPr lang="ru-RU" sz="8000" b="1" dirty="0" smtClean="0">
                <a:solidFill>
                  <a:schemeClr val="tx1"/>
                </a:solidFill>
                <a:latin typeface="Calibri" pitchFamily="34" charset="0"/>
              </a:rPr>
              <a:t>Внимание</a:t>
            </a:r>
          </a:p>
          <a:p>
            <a:pPr fontAlgn="auto">
              <a:spcAft>
                <a:spcPts val="0"/>
              </a:spcAft>
              <a:buFont typeface="Wingdings 3" charset="2"/>
              <a:buChar char=""/>
              <a:defRPr/>
            </a:pPr>
            <a:r>
              <a:rPr lang="ru-RU" sz="8000" dirty="0" smtClean="0">
                <a:solidFill>
                  <a:schemeClr val="tx1"/>
                </a:solidFill>
                <a:latin typeface="Calibri" pitchFamily="34" charset="0"/>
              </a:rPr>
              <a:t>Объем — 7-8 предметов. Устойчивость — 25-30 минут.</a:t>
            </a:r>
          </a:p>
          <a:p>
            <a:pPr fontAlgn="auto">
              <a:spcAft>
                <a:spcPts val="0"/>
              </a:spcAft>
              <a:buFont typeface="Wingdings 3" charset="2"/>
              <a:buChar char=""/>
              <a:defRPr/>
            </a:pPr>
            <a:r>
              <a:rPr lang="ru-RU" sz="8000" dirty="0" smtClean="0">
                <a:solidFill>
                  <a:schemeClr val="tx1"/>
                </a:solidFill>
                <a:latin typeface="Calibri" pitchFamily="34" charset="0"/>
              </a:rPr>
              <a:t>Концентрация: нахождение известного изображения, имеющего до 5 мелких деталей при высокой плотности штриховки.</a:t>
            </a:r>
          </a:p>
          <a:p>
            <a:pPr fontAlgn="auto">
              <a:spcAft>
                <a:spcPts val="0"/>
              </a:spcAft>
              <a:buFont typeface="Wingdings 3" charset="2"/>
              <a:buChar char=""/>
              <a:defRPr/>
            </a:pPr>
            <a:r>
              <a:rPr lang="ru-RU" sz="8000" dirty="0" smtClean="0">
                <a:solidFill>
                  <a:schemeClr val="tx1"/>
                </a:solidFill>
                <a:latin typeface="Calibri" pitchFamily="34" charset="0"/>
              </a:rPr>
              <a:t>Умение видеть двойственные изображения</a:t>
            </a:r>
            <a:r>
              <a:rPr lang="ru-RU" sz="8000" b="1" dirty="0" smtClean="0">
                <a:solidFill>
                  <a:schemeClr val="tx1"/>
                </a:solidFill>
                <a:latin typeface="Calibri" pitchFamily="34" charset="0"/>
              </a:rPr>
              <a:t>.</a:t>
            </a:r>
          </a:p>
          <a:p>
            <a:pPr fontAlgn="auto">
              <a:spcAft>
                <a:spcPts val="0"/>
              </a:spcAft>
              <a:buFont typeface="Wingdings 3" charset="2"/>
              <a:buChar char=""/>
              <a:defRPr/>
            </a:pPr>
            <a:r>
              <a:rPr lang="ru-RU" sz="8000" b="1" dirty="0" smtClean="0">
                <a:solidFill>
                  <a:schemeClr val="tx1"/>
                </a:solidFill>
                <a:latin typeface="Calibri" pitchFamily="34" charset="0"/>
              </a:rPr>
              <a:t>Воображение</a:t>
            </a:r>
          </a:p>
          <a:p>
            <a:pPr fontAlgn="auto">
              <a:spcAft>
                <a:spcPts val="0"/>
              </a:spcAft>
              <a:buFont typeface="Wingdings 3" charset="2"/>
              <a:buChar char=""/>
              <a:defRPr/>
            </a:pPr>
            <a:r>
              <a:rPr lang="ru-RU" sz="8000" dirty="0" smtClean="0">
                <a:solidFill>
                  <a:schemeClr val="tx1"/>
                </a:solidFill>
                <a:latin typeface="Calibri" pitchFamily="34" charset="0"/>
              </a:rPr>
              <a:t>Творческое: способность изменять сюжет сказки, сочинять свои сказки с использованием выдуманных персонажей, умение преобразовывать один предмет в другой в процессе манипуляции с различными материа­лами, придумывание различных игровых сюжетов.</a:t>
            </a:r>
          </a:p>
          <a:p>
            <a:pPr fontAlgn="auto">
              <a:spcAft>
                <a:spcPts val="0"/>
              </a:spcAft>
              <a:buFont typeface="Wingdings 3" charset="2"/>
              <a:buChar char=""/>
              <a:defRPr/>
            </a:pPr>
            <a:r>
              <a:rPr lang="ru-RU" sz="8000" b="1" dirty="0" smtClean="0">
                <a:solidFill>
                  <a:schemeClr val="tx1"/>
                </a:solidFill>
                <a:latin typeface="Calibri" pitchFamily="34" charset="0"/>
              </a:rPr>
              <a:t>Интеллектуальная сфера</a:t>
            </a:r>
          </a:p>
          <a:p>
            <a:pPr fontAlgn="auto">
              <a:spcAft>
                <a:spcPts val="0"/>
              </a:spcAft>
              <a:buFont typeface="Wingdings 3" charset="2"/>
              <a:buChar char=""/>
              <a:defRPr/>
            </a:pPr>
            <a:r>
              <a:rPr lang="ru-RU" sz="8000" i="1" dirty="0" smtClean="0">
                <a:solidFill>
                  <a:schemeClr val="tx1"/>
                </a:solidFill>
                <a:latin typeface="Calibri" pitchFamily="34" charset="0"/>
              </a:rPr>
              <a:t>Анализ</a:t>
            </a:r>
            <a:endParaRPr lang="ru-RU" sz="8000" dirty="0" smtClean="0">
              <a:solidFill>
                <a:schemeClr val="tx1"/>
              </a:solidFill>
              <a:latin typeface="Calibri" pitchFamily="34" charset="0"/>
            </a:endParaRPr>
          </a:p>
          <a:p>
            <a:pPr fontAlgn="auto">
              <a:spcAft>
                <a:spcPts val="0"/>
              </a:spcAft>
              <a:buFont typeface="Wingdings 3" charset="2"/>
              <a:buChar char=""/>
              <a:defRPr/>
            </a:pPr>
            <a:r>
              <a:rPr lang="ru-RU" sz="8000" dirty="0" smtClean="0">
                <a:solidFill>
                  <a:schemeClr val="tx1"/>
                </a:solidFill>
                <a:latin typeface="Calibri" pitchFamily="34" charset="0"/>
              </a:rPr>
              <a:t>Умение устанавливать причинно-следственные связи.</a:t>
            </a:r>
          </a:p>
          <a:p>
            <a:pPr fontAlgn="auto">
              <a:spcAft>
                <a:spcPts val="0"/>
              </a:spcAft>
              <a:buFont typeface="Wingdings 3" charset="2"/>
              <a:buChar char=""/>
              <a:defRPr/>
            </a:pPr>
            <a:r>
              <a:rPr lang="ru-RU" sz="8000" dirty="0" smtClean="0">
                <a:solidFill>
                  <a:schemeClr val="tx1"/>
                </a:solidFill>
                <a:latin typeface="Calibri" pitchFamily="34" charset="0"/>
              </a:rPr>
              <a:t>Умение находить решение проблемных ситуаций.</a:t>
            </a:r>
          </a:p>
          <a:p>
            <a:pPr fontAlgn="auto">
              <a:spcAft>
                <a:spcPts val="0"/>
              </a:spcAft>
              <a:buFont typeface="Wingdings 3" charset="2"/>
              <a:buNone/>
              <a:defRPr/>
            </a:pPr>
            <a:endParaRPr lang="ru-RU" sz="4800" b="1" dirty="0" smtClean="0">
              <a:solidFill>
                <a:schemeClr val="tx1">
                  <a:lumMod val="75000"/>
                  <a:lumOff val="25000"/>
                </a:schemeClr>
              </a:solidFill>
            </a:endParaRPr>
          </a:p>
          <a:p>
            <a:pPr fontAlgn="auto">
              <a:spcAft>
                <a:spcPts val="0"/>
              </a:spcAft>
              <a:buFont typeface="Wingdings 3" charset="2"/>
              <a:buNone/>
              <a:defRPr/>
            </a:pPr>
            <a:endParaRPr lang="ru-RU" sz="4800" dirty="0" smtClean="0">
              <a:solidFill>
                <a:schemeClr val="tx1">
                  <a:lumMod val="75000"/>
                  <a:lumOff val="25000"/>
                </a:schemeClr>
              </a:solidFill>
            </a:endParaRPr>
          </a:p>
          <a:p>
            <a:pPr fontAlgn="auto">
              <a:spcAft>
                <a:spcPts val="0"/>
              </a:spcAft>
              <a:buFont typeface="Wingdings 3" charset="2"/>
              <a:buNone/>
              <a:defRPr/>
            </a:pPr>
            <a:endParaRPr lang="ru-RU" sz="4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30724"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1" name="Содержимое 10"/>
          <p:cNvSpPr>
            <a:spLocks noGrp="1"/>
          </p:cNvSpPr>
          <p:nvPr>
            <p:ph idx="1"/>
          </p:nvPr>
        </p:nvSpPr>
        <p:spPr>
          <a:xfrm>
            <a:off x="285750" y="428625"/>
            <a:ext cx="8686800" cy="6072188"/>
          </a:xfrm>
        </p:spPr>
        <p:txBody>
          <a:bodyPr rtlCol="0">
            <a:normAutofit fontScale="25000" lnSpcReduction="20000"/>
          </a:bodyPr>
          <a:lstStyle/>
          <a:p>
            <a:pPr fontAlgn="auto">
              <a:spcAft>
                <a:spcPts val="0"/>
              </a:spcAft>
              <a:buFont typeface="Wingdings 3" charset="2"/>
              <a:buChar char=""/>
              <a:defRPr/>
            </a:pPr>
            <a:endParaRPr lang="ru-RU" dirty="0" smtClean="0">
              <a:solidFill>
                <a:schemeClr val="tx1">
                  <a:lumMod val="75000"/>
                  <a:lumOff val="25000"/>
                </a:schemeClr>
              </a:solidFill>
            </a:endParaRPr>
          </a:p>
          <a:p>
            <a:pPr fontAlgn="auto">
              <a:spcAft>
                <a:spcPts val="0"/>
              </a:spcAft>
              <a:buFont typeface="Wingdings 3" charset="2"/>
              <a:buChar char=""/>
              <a:defRPr/>
            </a:pPr>
            <a:r>
              <a:rPr lang="ru-RU" sz="6200" dirty="0" smtClean="0">
                <a:solidFill>
                  <a:schemeClr val="tx1"/>
                </a:solidFill>
                <a:latin typeface="Calibri" pitchFamily="34" charset="0"/>
              </a:rPr>
              <a:t>Умение формулировать позиции различных персонажей в литературном произведении.</a:t>
            </a:r>
          </a:p>
          <a:p>
            <a:pPr fontAlgn="auto">
              <a:spcAft>
                <a:spcPts val="0"/>
              </a:spcAft>
              <a:buFont typeface="Wingdings 3" charset="2"/>
              <a:buChar char=""/>
              <a:defRPr/>
            </a:pPr>
            <a:r>
              <a:rPr lang="ru-RU" sz="6200" dirty="0" smtClean="0">
                <a:solidFill>
                  <a:schemeClr val="tx1"/>
                </a:solidFill>
                <a:latin typeface="Calibri" pitchFamily="34" charset="0"/>
              </a:rPr>
              <a:t>Умение выстраивать аргументацию к своей позиции с учетом контраргументов.</a:t>
            </a:r>
          </a:p>
          <a:p>
            <a:pPr fontAlgn="auto">
              <a:spcAft>
                <a:spcPts val="0"/>
              </a:spcAft>
              <a:buFont typeface="Wingdings 3" charset="2"/>
              <a:buChar char=""/>
              <a:defRPr/>
            </a:pPr>
            <a:r>
              <a:rPr lang="ru-RU" sz="6200" dirty="0" smtClean="0">
                <a:solidFill>
                  <a:schemeClr val="tx1"/>
                </a:solidFill>
                <a:latin typeface="Calibri" pitchFamily="34" charset="0"/>
              </a:rPr>
              <a:t>Выполнение заданий: «найди девятое», «логические цепочки» по 3 и более признакам.</a:t>
            </a:r>
          </a:p>
          <a:p>
            <a:pPr fontAlgn="auto">
              <a:spcAft>
                <a:spcPts val="0"/>
              </a:spcAft>
              <a:buFont typeface="Wingdings 3" charset="2"/>
              <a:buChar char=""/>
              <a:defRPr/>
            </a:pPr>
            <a:r>
              <a:rPr lang="ru-RU" sz="6200" dirty="0" smtClean="0">
                <a:solidFill>
                  <a:schemeClr val="tx1"/>
                </a:solidFill>
                <a:latin typeface="Calibri" pitchFamily="34" charset="0"/>
              </a:rPr>
              <a:t>Исключение на основе всех изученных обобщений.</a:t>
            </a:r>
          </a:p>
          <a:p>
            <a:pPr fontAlgn="auto">
              <a:spcAft>
                <a:spcPts val="0"/>
              </a:spcAft>
              <a:buFont typeface="Wingdings 3" charset="2"/>
              <a:buChar char=""/>
              <a:defRPr/>
            </a:pPr>
            <a:r>
              <a:rPr lang="ru-RU" sz="6200" b="1" i="1" dirty="0" smtClean="0">
                <a:solidFill>
                  <a:schemeClr val="tx1"/>
                </a:solidFill>
                <a:latin typeface="Calibri" pitchFamily="34" charset="0"/>
              </a:rPr>
              <a:t>Зрительный синтез</a:t>
            </a:r>
            <a:endParaRPr lang="ru-RU" sz="6200" b="1" dirty="0" smtClean="0">
              <a:solidFill>
                <a:schemeClr val="tx1"/>
              </a:solidFill>
              <a:latin typeface="Calibri" pitchFamily="34" charset="0"/>
            </a:endParaRPr>
          </a:p>
          <a:p>
            <a:pPr fontAlgn="auto">
              <a:spcAft>
                <a:spcPts val="0"/>
              </a:spcAft>
              <a:buFont typeface="Wingdings 3" charset="2"/>
              <a:buChar char=""/>
              <a:defRPr/>
            </a:pPr>
            <a:r>
              <a:rPr lang="ru-RU" sz="6200" dirty="0" smtClean="0">
                <a:solidFill>
                  <a:schemeClr val="tx1"/>
                </a:solidFill>
                <a:latin typeface="Calibri" pitchFamily="34" charset="0"/>
              </a:rPr>
              <a:t>Способность составить целое из 9 частей без образца, из 12 частей — со зрительной опорой на образец</a:t>
            </a:r>
          </a:p>
          <a:p>
            <a:pPr fontAlgn="auto">
              <a:spcAft>
                <a:spcPts val="0"/>
              </a:spcAft>
              <a:buFont typeface="Wingdings 3" charset="2"/>
              <a:buChar char=""/>
              <a:defRPr/>
            </a:pPr>
            <a:r>
              <a:rPr lang="ru-RU" sz="6200" i="1" dirty="0" smtClean="0">
                <a:solidFill>
                  <a:schemeClr val="tx1"/>
                </a:solidFill>
                <a:latin typeface="Calibri" pitchFamily="34" charset="0"/>
              </a:rPr>
              <a:t>Сравнение предметов на основе представлений </a:t>
            </a:r>
            <a:r>
              <a:rPr lang="ru-RU" sz="6200" dirty="0" smtClean="0">
                <a:solidFill>
                  <a:schemeClr val="tx1"/>
                </a:solidFill>
                <a:latin typeface="Calibri" pitchFamily="34" charset="0"/>
              </a:rPr>
              <a:t>Ребенок должен уметь выделять 10 сходств и 10 отличий, в том числе существенные признаки</a:t>
            </a:r>
          </a:p>
          <a:p>
            <a:pPr fontAlgn="auto">
              <a:spcAft>
                <a:spcPts val="0"/>
              </a:spcAft>
              <a:buFont typeface="Wingdings 3" charset="2"/>
              <a:buChar char=""/>
              <a:defRPr/>
            </a:pPr>
            <a:r>
              <a:rPr lang="ru-RU" sz="6200" b="1" i="1" dirty="0" smtClean="0">
                <a:solidFill>
                  <a:schemeClr val="tx1"/>
                </a:solidFill>
                <a:latin typeface="Calibri" pitchFamily="34" charset="0"/>
              </a:rPr>
              <a:t>Обобщение</a:t>
            </a:r>
            <a:endParaRPr lang="ru-RU" sz="6200" b="1" dirty="0" smtClean="0">
              <a:solidFill>
                <a:schemeClr val="tx1"/>
              </a:solidFill>
              <a:latin typeface="Calibri" pitchFamily="34" charset="0"/>
            </a:endParaRPr>
          </a:p>
          <a:p>
            <a:pPr fontAlgn="auto">
              <a:spcAft>
                <a:spcPts val="0"/>
              </a:spcAft>
              <a:buFont typeface="Wingdings 3" charset="2"/>
              <a:buChar char=""/>
              <a:defRPr/>
            </a:pPr>
            <a:r>
              <a:rPr lang="ru-RU" sz="6200" dirty="0" smtClean="0">
                <a:solidFill>
                  <a:schemeClr val="tx1"/>
                </a:solidFill>
                <a:latin typeface="Calibri" pitchFamily="34" charset="0"/>
              </a:rPr>
              <a:t>Ребенок должен уметь выполнять обобщения 1 и 2 порядка:</a:t>
            </a:r>
          </a:p>
          <a:p>
            <a:pPr fontAlgn="auto">
              <a:spcAft>
                <a:spcPts val="0"/>
              </a:spcAft>
              <a:buFont typeface="Wingdings 3" charset="2"/>
              <a:buChar char=""/>
              <a:defRPr/>
            </a:pPr>
            <a:r>
              <a:rPr lang="ru-RU" sz="6200" dirty="0" smtClean="0">
                <a:solidFill>
                  <a:schemeClr val="tx1"/>
                </a:solidFill>
                <a:latin typeface="Calibri" pitchFamily="34" charset="0"/>
              </a:rPr>
              <a:t>Выполнение операции </a:t>
            </a:r>
            <a:r>
              <a:rPr lang="ru-RU" sz="6200" i="1" dirty="0" smtClean="0">
                <a:solidFill>
                  <a:schemeClr val="tx1"/>
                </a:solidFill>
                <a:latin typeface="Calibri" pitchFamily="34" charset="0"/>
              </a:rPr>
              <a:t>конкретизации </a:t>
            </a:r>
            <a:r>
              <a:rPr lang="ru-RU" sz="6200" dirty="0" smtClean="0">
                <a:solidFill>
                  <a:schemeClr val="tx1"/>
                </a:solidFill>
                <a:latin typeface="Calibri" pitchFamily="34" charset="0"/>
              </a:rPr>
              <a:t>на осно­ве всех имеющихся обобщений.</a:t>
            </a:r>
          </a:p>
          <a:p>
            <a:pPr fontAlgn="auto">
              <a:spcAft>
                <a:spcPts val="0"/>
              </a:spcAft>
              <a:buFont typeface="Wingdings 3" charset="2"/>
              <a:buChar char=""/>
              <a:defRPr/>
            </a:pPr>
            <a:r>
              <a:rPr lang="ru-RU" sz="6200" dirty="0" smtClean="0">
                <a:solidFill>
                  <a:schemeClr val="tx1"/>
                </a:solidFill>
                <a:latin typeface="Calibri" pitchFamily="34" charset="0"/>
              </a:rPr>
              <a:t>Выполнение </a:t>
            </a:r>
            <a:r>
              <a:rPr lang="ru-RU" sz="6200" i="1" dirty="0" err="1" smtClean="0">
                <a:solidFill>
                  <a:schemeClr val="tx1"/>
                </a:solidFill>
                <a:latin typeface="Calibri" pitchFamily="34" charset="0"/>
              </a:rPr>
              <a:t>сериации</a:t>
            </a:r>
            <a:r>
              <a:rPr lang="ru-RU" sz="6200" i="1" dirty="0" smtClean="0">
                <a:solidFill>
                  <a:schemeClr val="tx1"/>
                </a:solidFill>
                <a:latin typeface="Calibri" pitchFamily="34" charset="0"/>
              </a:rPr>
              <a:t> </a:t>
            </a:r>
            <a:r>
              <a:rPr lang="ru-RU" sz="6200" dirty="0" smtClean="0">
                <a:solidFill>
                  <a:schemeClr val="tx1"/>
                </a:solidFill>
                <a:latin typeface="Calibri" pitchFamily="34" charset="0"/>
              </a:rPr>
              <a:t>по всем свойствам предметов.</a:t>
            </a:r>
          </a:p>
          <a:p>
            <a:pPr fontAlgn="auto">
              <a:spcAft>
                <a:spcPts val="0"/>
              </a:spcAft>
              <a:buFont typeface="Wingdings 3" charset="2"/>
              <a:buChar char=""/>
              <a:defRPr/>
            </a:pPr>
            <a:r>
              <a:rPr lang="ru-RU" sz="6200" dirty="0" smtClean="0">
                <a:solidFill>
                  <a:schemeClr val="tx1"/>
                </a:solidFill>
                <a:latin typeface="Calibri" pitchFamily="34" charset="0"/>
              </a:rPr>
              <a:t>Умение выстраивать серию из 8-10 последова­тельных картинок.</a:t>
            </a:r>
          </a:p>
          <a:p>
            <a:pPr fontAlgn="auto">
              <a:spcAft>
                <a:spcPts val="0"/>
              </a:spcAft>
              <a:buFont typeface="Wingdings 3" charset="2"/>
              <a:buChar char=""/>
              <a:defRPr/>
            </a:pPr>
            <a:r>
              <a:rPr lang="ru-RU" sz="6200" dirty="0" smtClean="0">
                <a:solidFill>
                  <a:schemeClr val="tx1"/>
                </a:solidFill>
                <a:latin typeface="Calibri" pitchFamily="34" charset="0"/>
              </a:rPr>
              <a:t>Выполнение операции </a:t>
            </a:r>
            <a:r>
              <a:rPr lang="ru-RU" sz="6200" i="1" dirty="0" smtClean="0">
                <a:solidFill>
                  <a:schemeClr val="tx1"/>
                </a:solidFill>
                <a:latin typeface="Calibri" pitchFamily="34" charset="0"/>
              </a:rPr>
              <a:t>классификации </a:t>
            </a:r>
            <a:r>
              <a:rPr lang="ru-RU" sz="6200" dirty="0" smtClean="0">
                <a:solidFill>
                  <a:schemeClr val="tx1"/>
                </a:solidFill>
                <a:latin typeface="Calibri" pitchFamily="34" charset="0"/>
              </a:rPr>
              <a:t>по существенным признакам.</a:t>
            </a:r>
          </a:p>
          <a:p>
            <a:pPr fontAlgn="auto">
              <a:spcAft>
                <a:spcPts val="0"/>
              </a:spcAft>
              <a:buFont typeface="Wingdings 3" charset="2"/>
              <a:buChar char=""/>
              <a:defRPr/>
            </a:pPr>
            <a:endParaRPr lang="ru-RU" sz="6200" b="1" dirty="0" smtClean="0">
              <a:solidFill>
                <a:schemeClr val="tx1">
                  <a:lumMod val="75000"/>
                  <a:lumOff val="25000"/>
                </a:schemeClr>
              </a:solidFill>
              <a:latin typeface="Calibri" pitchFamily="34" charset="0"/>
            </a:endParaRPr>
          </a:p>
          <a:p>
            <a:pPr fontAlgn="auto">
              <a:spcAft>
                <a:spcPts val="0"/>
              </a:spcAft>
              <a:buFont typeface="Wingdings 3" charset="2"/>
              <a:buNone/>
              <a:defRPr/>
            </a:pP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None/>
              <a:defRPr/>
            </a:pP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None/>
              <a:defRPr/>
            </a:pPr>
            <a:endParaRPr lang="ru-RU" sz="62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31748"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1" name="Содержимое 10"/>
          <p:cNvSpPr>
            <a:spLocks noGrp="1"/>
          </p:cNvSpPr>
          <p:nvPr>
            <p:ph idx="1"/>
          </p:nvPr>
        </p:nvSpPr>
        <p:spPr>
          <a:xfrm>
            <a:off x="285750" y="428625"/>
            <a:ext cx="8686800" cy="6072188"/>
          </a:xfrm>
        </p:spPr>
        <p:txBody>
          <a:bodyPr rtlCol="0">
            <a:normAutofit fontScale="32500" lnSpcReduction="20000"/>
          </a:bodyPr>
          <a:lstStyle/>
          <a:p>
            <a:pPr fontAlgn="auto">
              <a:spcAft>
                <a:spcPts val="0"/>
              </a:spcAft>
              <a:buFont typeface="Wingdings 3" charset="2"/>
              <a:buChar char=""/>
              <a:defRPr/>
            </a:pPr>
            <a:endParaRPr lang="ru-RU" dirty="0" smtClean="0">
              <a:solidFill>
                <a:schemeClr val="tx1">
                  <a:lumMod val="75000"/>
                  <a:lumOff val="25000"/>
                </a:schemeClr>
              </a:solidFill>
            </a:endParaRPr>
          </a:p>
          <a:p>
            <a:pPr fontAlgn="auto">
              <a:spcAft>
                <a:spcPts val="0"/>
              </a:spcAft>
              <a:buFont typeface="Wingdings 3" charset="2"/>
              <a:buChar char=""/>
              <a:defRPr/>
            </a:pPr>
            <a:r>
              <a:rPr lang="ru-RU" sz="6200" b="1" dirty="0" smtClean="0">
                <a:solidFill>
                  <a:schemeClr val="tx1">
                    <a:lumMod val="75000"/>
                    <a:lumOff val="25000"/>
                  </a:schemeClr>
                </a:solidFill>
                <a:latin typeface="Calibri" pitchFamily="34" charset="0"/>
              </a:rPr>
              <a:t>Волевая сфера</a:t>
            </a: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 Способность принимать и удерживать 5 и более правил в игровой и учебной ситуации.</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Сформированное итогового и пошагового самоконтроля.</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Умение планировать свою деятельность.</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 Умение действовать в соответствии с социальной ролью.</a:t>
            </a:r>
          </a:p>
          <a:p>
            <a:pPr fontAlgn="auto">
              <a:spcAft>
                <a:spcPts val="0"/>
              </a:spcAft>
              <a:buFont typeface="Wingdings 3" charset="2"/>
              <a:buChar char=""/>
              <a:defRPr/>
            </a:pPr>
            <a:r>
              <a:rPr lang="ru-RU" sz="6200" b="1" dirty="0" smtClean="0">
                <a:solidFill>
                  <a:schemeClr val="tx1">
                    <a:lumMod val="75000"/>
                    <a:lumOff val="25000"/>
                  </a:schemeClr>
                </a:solidFill>
                <a:latin typeface="Calibri" pitchFamily="34" charset="0"/>
              </a:rPr>
              <a:t>Личностная сфера</a:t>
            </a: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Умение критически относиться к своим поступкам.</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Появление элементов рефлексии, устойчивой самооценки.</a:t>
            </a:r>
          </a:p>
          <a:p>
            <a:pPr fontAlgn="auto">
              <a:spcAft>
                <a:spcPts val="0"/>
              </a:spcAft>
              <a:buFont typeface="Wingdings 3" charset="2"/>
              <a:buChar char=""/>
              <a:defRPr/>
            </a:pPr>
            <a:r>
              <a:rPr lang="ru-RU" sz="6200" b="1" dirty="0" smtClean="0">
                <a:solidFill>
                  <a:schemeClr val="tx1">
                    <a:lumMod val="75000"/>
                    <a:lumOff val="25000"/>
                  </a:schemeClr>
                </a:solidFill>
                <a:latin typeface="Calibri" pitchFamily="34" charset="0"/>
              </a:rPr>
              <a:t>Новообразования</a:t>
            </a: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Внутренний план действий. </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 Произвольность всех психических процессов.</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 Возникновение соподчинения мотивов. </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Самосознание. Обобщенное и </a:t>
            </a:r>
            <a:r>
              <a:rPr lang="ru-RU" sz="6200" dirty="0" err="1" smtClean="0">
                <a:solidFill>
                  <a:schemeClr val="tx1">
                    <a:lumMod val="75000"/>
                    <a:lumOff val="25000"/>
                  </a:schemeClr>
                </a:solidFill>
                <a:latin typeface="Calibri" pitchFamily="34" charset="0"/>
              </a:rPr>
              <a:t>внеситуативное</a:t>
            </a:r>
            <a:r>
              <a:rPr lang="ru-RU" sz="6200" dirty="0" smtClean="0">
                <a:solidFill>
                  <a:schemeClr val="tx1">
                    <a:lumMod val="75000"/>
                    <a:lumOff val="25000"/>
                  </a:schemeClr>
                </a:solidFill>
                <a:latin typeface="Calibri" pitchFamily="34" charset="0"/>
              </a:rPr>
              <a:t> отношение к себе. </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Возникновение первой целостной картины мира. </a:t>
            </a:r>
          </a:p>
          <a:p>
            <a:pPr fontAlgn="auto">
              <a:spcAft>
                <a:spcPts val="0"/>
              </a:spcAft>
              <a:buFont typeface="Wingdings 3" charset="2"/>
              <a:buChar char=""/>
              <a:defRPr/>
            </a:pPr>
            <a:r>
              <a:rPr lang="ru-RU" sz="6200" dirty="0" smtClean="0">
                <a:solidFill>
                  <a:schemeClr val="tx1">
                    <a:lumMod val="75000"/>
                    <a:lumOff val="25000"/>
                  </a:schemeClr>
                </a:solidFill>
                <a:latin typeface="Calibri" pitchFamily="34" charset="0"/>
              </a:rPr>
              <a:t>Появление учебно-познавательного мотива.</a:t>
            </a:r>
          </a:p>
          <a:p>
            <a:pPr fontAlgn="auto">
              <a:spcAft>
                <a:spcPts val="0"/>
              </a:spcAft>
              <a:buFont typeface="Wingdings 3" charset="2"/>
              <a:buNone/>
              <a:defRPr/>
            </a:pPr>
            <a:endParaRPr lang="ru-RU" sz="6200" dirty="0" smtClean="0">
              <a:solidFill>
                <a:schemeClr val="tx1">
                  <a:lumMod val="75000"/>
                  <a:lumOff val="25000"/>
                </a:schemeClr>
              </a:solidFill>
              <a:latin typeface="Calibri" pitchFamily="34" charset="0"/>
            </a:endParaRPr>
          </a:p>
          <a:p>
            <a:pPr fontAlgn="auto">
              <a:spcAft>
                <a:spcPts val="0"/>
              </a:spcAft>
              <a:buFont typeface="Wingdings 3" charset="2"/>
              <a:buNone/>
              <a:defRPr/>
            </a:pPr>
            <a:endParaRPr lang="ru-RU" sz="6200" dirty="0">
              <a:solidFill>
                <a:schemeClr val="tx1">
                  <a:lumMod val="75000"/>
                  <a:lumOff val="25000"/>
                </a:schemeClr>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32772"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32773" name="Заголовок 5"/>
          <p:cNvSpPr>
            <a:spLocks noGrp="1"/>
          </p:cNvSpPr>
          <p:nvPr>
            <p:ph type="title"/>
          </p:nvPr>
        </p:nvSpPr>
        <p:spPr>
          <a:xfrm>
            <a:off x="357188" y="2071688"/>
            <a:ext cx="8686800" cy="838200"/>
          </a:xfrm>
        </p:spPr>
        <p:txBody>
          <a:bodyPr/>
          <a:lstStyle/>
          <a:p>
            <a:pPr algn="ctr"/>
            <a:r>
              <a:rPr lang="ru-RU" smtClean="0"/>
              <a:t>СПАСИБО ЗА ВНИМАНИЕ!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19460"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9461" name="Rectangle 2"/>
          <p:cNvSpPr>
            <a:spLocks noGrp="1" noChangeArrowheads="1"/>
          </p:cNvSpPr>
          <p:nvPr>
            <p:ph type="title"/>
          </p:nvPr>
        </p:nvSpPr>
        <p:spPr>
          <a:xfrm>
            <a:off x="357188" y="428625"/>
            <a:ext cx="8686800" cy="6072188"/>
          </a:xfrm>
        </p:spPr>
        <p:txBody>
          <a:bodyPr/>
          <a:lstStyle/>
          <a:p>
            <a:pPr algn="just"/>
            <a:r>
              <a:rPr lang="ru-RU" sz="2000" b="1" smtClean="0">
                <a:solidFill>
                  <a:schemeClr val="tx1"/>
                </a:solidFill>
                <a:latin typeface="Calibri" pitchFamily="34" charset="0"/>
                <a:cs typeface="Times New Roman" pitchFamily="18" charset="0"/>
              </a:rPr>
              <a:t>      </a:t>
            </a:r>
            <a:r>
              <a:rPr lang="ru-RU" sz="1800" b="1" smtClean="0">
                <a:solidFill>
                  <a:schemeClr val="tx1"/>
                </a:solidFill>
                <a:latin typeface="Calibri" pitchFamily="34" charset="0"/>
                <a:cs typeface="Times New Roman" pitchFamily="18" charset="0"/>
              </a:rPr>
              <a:t>Возраст 6 – 7 лет – период интенсивного развития мозга. Рассматривая особенности развития мозга дошкольника, американский психолог и врач Глен Доман замечает: «Природа создала свое самое чудесное изобретение – человеческий мозг – таким образом, что в течение первых шести лет жизни он поглощает информацию с поразительной быстротой. В эти годы ребенок фактически является накопителем информации, которая пригодится ему в течение всей жизни, а размеры этого «накопителя» мы себе едва представляем.</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Ведущую роль в развитии ребенка до школы играет речь. В течение всего периода дошкольного детства идет накопление словарного запаса (в 6 – 7 лет запас слов ребенка от 3 до 7 тысяч). За год до школы ребенок уже может осознанно анализировать речь и звучащие буквы, очень любит играть в слова, подбирать слова-ассоциации, рифмовать, придумывать новые слова. </a:t>
            </a:r>
          </a:p>
        </p:txBody>
      </p:sp>
      <p:sp>
        <p:nvSpPr>
          <p:cNvPr id="19462"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828675"/>
            <a:ext cx="8929687" cy="706438"/>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0484"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0" name="Rectangle 2"/>
          <p:cNvSpPr>
            <a:spLocks noGrp="1" noChangeArrowheads="1"/>
          </p:cNvSpPr>
          <p:nvPr>
            <p:ph type="title"/>
          </p:nvPr>
        </p:nvSpPr>
        <p:spPr>
          <a:xfrm>
            <a:off x="539750" y="428625"/>
            <a:ext cx="8432800" cy="5737225"/>
          </a:xfrm>
        </p:spPr>
        <p:txBody>
          <a:bodyPr rtlCol="0">
            <a:normAutofit fontScale="90000"/>
          </a:bodyPr>
          <a:lstStyle/>
          <a:p>
            <a:pPr algn="just" fontAlgn="auto">
              <a:spcAft>
                <a:spcPts val="0"/>
              </a:spcAft>
              <a:defRPr/>
            </a:pPr>
            <a:r>
              <a:rPr lang="ru-RU" sz="2000" b="1" dirty="0">
                <a:solidFill>
                  <a:schemeClr val="tx1"/>
                </a:solidFill>
                <a:latin typeface="Calibri" pitchFamily="34" charset="0"/>
                <a:cs typeface="Times New Roman" pitchFamily="18" charset="0"/>
              </a:rPr>
              <a:t> </a:t>
            </a:r>
            <a:r>
              <a:rPr lang="ru-RU" sz="2000" b="1" dirty="0" smtClean="0">
                <a:solidFill>
                  <a:schemeClr val="tx1"/>
                </a:solidFill>
                <a:latin typeface="Calibri" pitchFamily="34" charset="0"/>
                <a:cs typeface="Times New Roman" pitchFamily="18" charset="0"/>
              </a:rPr>
              <a:t>     </a:t>
            </a:r>
            <a:r>
              <a:rPr lang="ru-RU" sz="1800" b="1" dirty="0" smtClean="0">
                <a:solidFill>
                  <a:schemeClr val="tx1"/>
                </a:solidFill>
                <a:latin typeface="Calibri" pitchFamily="34" charset="0"/>
                <a:cs typeface="Times New Roman" pitchFamily="18" charset="0"/>
              </a:rPr>
              <a:t>При правильном воспитании и отсутствии органических нарушений к 6 </a:t>
            </a:r>
            <a:r>
              <a:rPr lang="ru-RU" sz="1800" b="1" dirty="0" smtClean="0">
                <a:solidFill>
                  <a:schemeClr val="tx1"/>
                </a:solidFill>
                <a:latin typeface="Calibri" pitchFamily="34" charset="0"/>
              </a:rPr>
              <a:t>г</a:t>
            </a:r>
            <a:r>
              <a:rPr lang="ru-RU" sz="1800" b="1" dirty="0" smtClean="0">
                <a:solidFill>
                  <a:schemeClr val="tx1"/>
                </a:solidFill>
                <a:latin typeface="Calibri" pitchFamily="34" charset="0"/>
                <a:cs typeface="Times New Roman" pitchFamily="18" charset="0"/>
              </a:rPr>
              <a:t>одам дети должны четко произносить все звуки, правильно строить предложения, уметь с выражением прочитать стихотворение, рассказать сказку, описать картинку или серию картинок, связать начало, продолжение и конец рассказа, сказки. Основной формой речевого общения 6 – 7 летних детей является диалог. Дошкольник активно общается не только со взрослыми но и со сверстниками.</a:t>
            </a:r>
            <a:br>
              <a:rPr lang="ru-RU" sz="1800" b="1" dirty="0" smtClean="0">
                <a:solidFill>
                  <a:schemeClr val="tx1"/>
                </a:solidFill>
                <a:latin typeface="Calibri" pitchFamily="34" charset="0"/>
                <a:cs typeface="Times New Roman" pitchFamily="18" charset="0"/>
              </a:rPr>
            </a:br>
            <a:r>
              <a:rPr lang="ru-RU" sz="1800" b="1" dirty="0" smtClean="0">
                <a:solidFill>
                  <a:schemeClr val="tx1"/>
                </a:solidFill>
                <a:latin typeface="Calibri" pitchFamily="34" charset="0"/>
                <a:cs typeface="Times New Roman" pitchFamily="18" charset="0"/>
              </a:rPr>
              <a:t>     </a:t>
            </a:r>
            <a:br>
              <a:rPr lang="ru-RU" sz="1800" b="1" dirty="0" smtClean="0">
                <a:solidFill>
                  <a:schemeClr val="tx1"/>
                </a:solidFill>
                <a:latin typeface="Calibri" pitchFamily="34" charset="0"/>
                <a:cs typeface="Times New Roman" pitchFamily="18" charset="0"/>
              </a:rPr>
            </a:br>
            <a:r>
              <a:rPr lang="ru-RU" sz="1800" b="1" dirty="0" smtClean="0">
                <a:solidFill>
                  <a:schemeClr val="tx1"/>
                </a:solidFill>
                <a:latin typeface="Calibri" pitchFamily="34" charset="0"/>
                <a:cs typeface="Times New Roman" pitchFamily="18" charset="0"/>
              </a:rPr>
              <a:t>  Наряду с функцией общения в 6 – летнем возрасте речь выполняет  и очень специфическую функцию регуляции деятельности. Это - внутренняя речь.</a:t>
            </a:r>
            <a:r>
              <a:rPr lang="ru-RU" sz="1800" b="1" dirty="0">
                <a:solidFill>
                  <a:schemeClr val="tx1"/>
                </a:solidFill>
                <a:latin typeface="Calibri" pitchFamily="34" charset="0"/>
                <a:cs typeface="Times New Roman" pitchFamily="18" charset="0"/>
              </a:rPr>
              <a:t/>
            </a:r>
            <a:br>
              <a:rPr lang="ru-RU" sz="1800" b="1" dirty="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Ребенок учится словами планировать свое действие («Сейчас я сделаю это и это…»), словами оценивать его («Так …ой, не получилось») вносить коррективы («Нужно вот так … нет, лучше так</a:t>
            </a:r>
            <a:r>
              <a:rPr lang="ru-RU" sz="1800" b="1" dirty="0" smtClean="0">
                <a:solidFill>
                  <a:schemeClr val="tx1"/>
                </a:solidFill>
                <a:latin typeface="Calibri" pitchFamily="34" charset="0"/>
                <a:cs typeface="Times New Roman" pitchFamily="18" charset="0"/>
              </a:rPr>
              <a:t>…»).</a:t>
            </a:r>
            <a:br>
              <a:rPr lang="ru-RU" sz="1800" b="1" dirty="0" smtClean="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
            </a:r>
            <a:br>
              <a:rPr lang="ru-RU" sz="1800" b="1" dirty="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 </a:t>
            </a:r>
            <a:br>
              <a:rPr lang="ru-RU" sz="1800" b="1" dirty="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      Формирование произвольного внимания начинается с того, что взрослый с помощью слова, жеста, игрушки или других воздействий заинтересовывает ребенка. В дальнейшем он сам учится организовывать свое внимание. Ребенок 6 – 7 лет может быть внимателен длительное время в привлекательной, эмоционально значимой ситуации, но с трудом сосредоточивается при выполнении неинтересной работы.</a:t>
            </a:r>
            <a:br>
              <a:rPr lang="ru-RU" sz="1800" b="1" dirty="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
            </a:r>
            <a:br>
              <a:rPr lang="ru-RU" sz="1800" b="1" dirty="0">
                <a:solidFill>
                  <a:schemeClr val="tx1"/>
                </a:solidFill>
                <a:latin typeface="Calibri" pitchFamily="34" charset="0"/>
                <a:cs typeface="Times New Roman" pitchFamily="18" charset="0"/>
              </a:rPr>
            </a:br>
            <a:r>
              <a:rPr lang="ru-RU" sz="1800" b="1" dirty="0">
                <a:solidFill>
                  <a:schemeClr val="tx1"/>
                </a:solidFill>
                <a:latin typeface="Calibri" pitchFamily="34" charset="0"/>
                <a:cs typeface="Times New Roman" pitchFamily="18" charset="0"/>
              </a:rPr>
              <a:t> </a:t>
            </a:r>
            <a:r>
              <a:rPr lang="ru-RU" sz="1800" dirty="0" smtClean="0">
                <a:cs typeface="Times New Roman" pitchFamily="18" charset="0"/>
              </a:rPr>
              <a:t/>
            </a:r>
            <a:br>
              <a:rPr lang="ru-RU" sz="1800" dirty="0" smtClean="0">
                <a:cs typeface="Times New Roman" pitchFamily="18" charset="0"/>
              </a:rPr>
            </a:br>
            <a:endParaRPr lang="ru-RU" sz="1800" dirty="0" smtClean="0">
              <a:cs typeface="Times New Roman" pitchFamily="18" charset="0"/>
            </a:endParaRPr>
          </a:p>
        </p:txBody>
      </p:sp>
      <p:sp>
        <p:nvSpPr>
          <p:cNvPr id="20486" name="Содержимое 10"/>
          <p:cNvSpPr>
            <a:spLocks noGrp="1"/>
          </p:cNvSpPr>
          <p:nvPr>
            <p:ph idx="1"/>
          </p:nvPr>
        </p:nvSpPr>
        <p:spPr>
          <a:xfrm>
            <a:off x="285750" y="428625"/>
            <a:ext cx="8686800" cy="5160963"/>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428625"/>
            <a:ext cx="8229600" cy="6072188"/>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1508"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10" name="Rectangle 2"/>
          <p:cNvSpPr>
            <a:spLocks noGrp="1" noChangeArrowheads="1"/>
          </p:cNvSpPr>
          <p:nvPr>
            <p:ph type="title"/>
          </p:nvPr>
        </p:nvSpPr>
        <p:spPr>
          <a:xfrm>
            <a:off x="661988" y="785813"/>
            <a:ext cx="7620000" cy="5715000"/>
          </a:xfrm>
        </p:spPr>
        <p:txBody>
          <a:bodyPr rtlCol="0">
            <a:normAutofit fontScale="90000"/>
          </a:bodyPr>
          <a:lstStyle/>
          <a:p>
            <a:pPr algn="just" fontAlgn="auto">
              <a:spcAft>
                <a:spcPts val="0"/>
              </a:spcAft>
              <a:defRPr/>
            </a:pPr>
            <a:r>
              <a:rPr lang="ru-RU" sz="2000" b="1" dirty="0" smtClean="0">
                <a:solidFill>
                  <a:schemeClr val="tx1"/>
                </a:solidFill>
                <a:latin typeface="Calibri" pitchFamily="34" charset="0"/>
                <a:cs typeface="Times New Roman" pitchFamily="18" charset="0"/>
              </a:rPr>
              <a:t>       Одна из самых острых проблем работы с детьми 6 – 7 лет – трудность концентрации внимания. Дети могут уже по словесной инструкции направлять внимание на нужный объект и его свойства, на организацию определенной деятельности. Но объем и уровень такого внимания, а также способность к его распределению еще очень низкий. Лишь к 9 – 10 годам </a:t>
            </a:r>
            <a:r>
              <a:rPr lang="ru-RU" sz="2000" b="1" dirty="0">
                <a:solidFill>
                  <a:schemeClr val="tx1"/>
                </a:solidFill>
                <a:latin typeface="Calibri" pitchFamily="34" charset="0"/>
                <a:cs typeface="Times New Roman" pitchFamily="18" charset="0"/>
              </a:rPr>
              <a:t>произойдет резкое изменение, и тогда дети смогут работать достаточно длительно, сосредоточенно, без отвлечений и </a:t>
            </a:r>
            <a:r>
              <a:rPr lang="ru-RU" sz="2000" b="1" dirty="0" smtClean="0">
                <a:solidFill>
                  <a:schemeClr val="tx1"/>
                </a:solidFill>
                <a:latin typeface="Calibri" pitchFamily="34" charset="0"/>
                <a:cs typeface="Times New Roman" pitchFamily="18" charset="0"/>
              </a:rPr>
              <a:t>ошибок.</a:t>
            </a:r>
            <a:br>
              <a:rPr lang="ru-RU" sz="2000" b="1" dirty="0" smtClean="0">
                <a:solidFill>
                  <a:schemeClr val="tx1"/>
                </a:solidFill>
                <a:latin typeface="Calibri" pitchFamily="34" charset="0"/>
                <a:cs typeface="Times New Roman" pitchFamily="18" charset="0"/>
              </a:rPr>
            </a:br>
            <a:r>
              <a:rPr lang="ru-RU" sz="2000" b="1" dirty="0" smtClean="0">
                <a:solidFill>
                  <a:schemeClr val="tx1"/>
                </a:solidFill>
                <a:latin typeface="Calibri" pitchFamily="34" charset="0"/>
                <a:cs typeface="Times New Roman" pitchFamily="18" charset="0"/>
              </a:rPr>
              <a:t/>
            </a:r>
            <a:br>
              <a:rPr lang="ru-RU" sz="2000" b="1" dirty="0" smtClean="0">
                <a:solidFill>
                  <a:schemeClr val="tx1"/>
                </a:solidFill>
                <a:latin typeface="Calibri" pitchFamily="34" charset="0"/>
                <a:cs typeface="Times New Roman" pitchFamily="18" charset="0"/>
              </a:rPr>
            </a:br>
            <a:r>
              <a:rPr lang="ru-RU" sz="2000" b="1" dirty="0" smtClean="0">
                <a:solidFill>
                  <a:schemeClr val="tx1"/>
                </a:solidFill>
                <a:latin typeface="Calibri" pitchFamily="34" charset="0"/>
                <a:cs typeface="Times New Roman" pitchFamily="18" charset="0"/>
              </a:rPr>
              <a:t>      В </a:t>
            </a:r>
            <a:r>
              <a:rPr lang="ru-RU" sz="2000" b="1" dirty="0">
                <a:solidFill>
                  <a:schemeClr val="tx1"/>
                </a:solidFill>
                <a:latin typeface="Calibri" pitchFamily="34" charset="0"/>
                <a:cs typeface="Times New Roman" pitchFamily="18" charset="0"/>
              </a:rPr>
              <a:t>процессе деятельности ребенку часто приходится переключать внимание. Скорость переключения внимания в 6 – 7 лет еще невысокая, да и изменение ситуации ребенок замечает не сразу.</a:t>
            </a:r>
            <a:br>
              <a:rPr lang="ru-RU" sz="2000" b="1" dirty="0">
                <a:solidFill>
                  <a:schemeClr val="tx1"/>
                </a:solidFill>
                <a:latin typeface="Calibri" pitchFamily="34" charset="0"/>
                <a:cs typeface="Times New Roman" pitchFamily="18" charset="0"/>
              </a:rPr>
            </a:br>
            <a:r>
              <a:rPr lang="ru-RU" sz="2000" b="1" dirty="0">
                <a:solidFill>
                  <a:schemeClr val="tx1"/>
                </a:solidFill>
                <a:latin typeface="Calibri" pitchFamily="34" charset="0"/>
                <a:cs typeface="Times New Roman" pitchFamily="18" charset="0"/>
              </a:rPr>
              <a:t/>
            </a:r>
            <a:br>
              <a:rPr lang="ru-RU" sz="2000" b="1" dirty="0">
                <a:solidFill>
                  <a:schemeClr val="tx1"/>
                </a:solidFill>
                <a:latin typeface="Calibri" pitchFamily="34" charset="0"/>
                <a:cs typeface="Times New Roman" pitchFamily="18" charset="0"/>
              </a:rPr>
            </a:br>
            <a:r>
              <a:rPr lang="ru-RU" sz="2000" b="1" dirty="0" smtClean="0">
                <a:solidFill>
                  <a:schemeClr val="tx1"/>
                </a:solidFill>
                <a:latin typeface="Calibri" pitchFamily="34" charset="0"/>
                <a:cs typeface="Times New Roman" pitchFamily="18" charset="0"/>
              </a:rPr>
              <a:t>       Не </a:t>
            </a:r>
            <a:r>
              <a:rPr lang="ru-RU" sz="2000" b="1" dirty="0">
                <a:solidFill>
                  <a:schemeClr val="tx1"/>
                </a:solidFill>
                <a:latin typeface="Calibri" pitchFamily="34" charset="0"/>
                <a:cs typeface="Times New Roman" pitchFamily="18" charset="0"/>
              </a:rPr>
              <a:t>следует забывать еще об одной особенности детей 6 – 7 лет – о трудности распределения внимания между разными видами деятельности. Организуя занятия, педагоги часто пытаются использовать задания, требующие быстрой смены одного вида деятельности на другой, не учитывая трудности переключения внимания. Еще сложнее ребенку, когда его вынуждают одновременно выполнять два разных </a:t>
            </a:r>
            <a:r>
              <a:rPr lang="ru-RU" sz="2000" b="1" dirty="0" smtClean="0">
                <a:solidFill>
                  <a:schemeClr val="tx1"/>
                </a:solidFill>
                <a:latin typeface="Calibri" pitchFamily="34" charset="0"/>
                <a:cs typeface="Times New Roman" pitchFamily="18" charset="0"/>
              </a:rPr>
              <a:t> действия. </a:t>
            </a:r>
            <a:r>
              <a:rPr lang="ru-RU" sz="2000" b="1" dirty="0">
                <a:solidFill>
                  <a:schemeClr val="tx1"/>
                </a:solidFill>
                <a:latin typeface="Calibri" pitchFamily="34" charset="0"/>
                <a:cs typeface="Times New Roman" pitchFamily="18" charset="0"/>
              </a:rPr>
              <a:t/>
            </a:r>
            <a:br>
              <a:rPr lang="ru-RU" sz="2000" b="1" dirty="0">
                <a:solidFill>
                  <a:schemeClr val="tx1"/>
                </a:solidFill>
                <a:latin typeface="Calibri" pitchFamily="34" charset="0"/>
                <a:cs typeface="Times New Roman" pitchFamily="18" charset="0"/>
              </a:rPr>
            </a:br>
            <a:endParaRPr lang="ru-RU" sz="2000" b="1" dirty="0" smtClean="0">
              <a:solidFill>
                <a:schemeClr val="tx1"/>
              </a:solidFill>
              <a:latin typeface="Calibri" pitchFamily="34" charset="0"/>
              <a:cs typeface="Times New Roman" pitchFamily="18" charset="0"/>
            </a:endParaRPr>
          </a:p>
        </p:txBody>
      </p:sp>
      <p:sp>
        <p:nvSpPr>
          <p:cNvPr id="21510"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2532"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2533" name="Rectangle 2"/>
          <p:cNvSpPr>
            <a:spLocks noGrp="1" noChangeArrowheads="1"/>
          </p:cNvSpPr>
          <p:nvPr>
            <p:ph type="title"/>
          </p:nvPr>
        </p:nvSpPr>
        <p:spPr>
          <a:xfrm>
            <a:off x="838200" y="685800"/>
            <a:ext cx="7620000" cy="5867400"/>
          </a:xfrm>
        </p:spPr>
        <p:txBody>
          <a:bodyPr/>
          <a:lstStyle/>
          <a:p>
            <a:pPr algn="just"/>
            <a:r>
              <a:rPr lang="ru-RU" sz="2000" b="1" smtClean="0">
                <a:solidFill>
                  <a:schemeClr val="tx1"/>
                </a:solidFill>
                <a:latin typeface="Calibri" pitchFamily="34" charset="0"/>
                <a:cs typeface="Times New Roman" pitchFamily="18" charset="0"/>
              </a:rPr>
              <a:t>Кратковременная память – часть рабочей памяти. По-видимому, рабочая память тесно связана с вниманием. В процессе развития у ребенка растет объем слуховой кратковременной памяти. Трехлетний ребенок запоминает 3 слова, семилетний – 5, а взрослый – от 7 до 9 слов. Однако объем кратковременной памяти у взрослых не больше, чем у детей. Процессы забывания также сходны у детей и взрослых, различаются лишь способы запоминания и воспроизведения материала. Память у ребенка непроизвольна, и непроизвольная память преобладает у детей 6 – 7 лет. У ребенка 6 – 7 лет произвольное запоминание приближается по своей продуктивности к непроизвольному. Значительно снижают память болезни, переутомление и перенапряжение, отрицательные эмоции. Ребенка нельзя заставлять что-то запомнить, принуждение и недовольство взрослых только затрудняют процесс запоминания.</a:t>
            </a:r>
          </a:p>
        </p:txBody>
      </p:sp>
      <p:sp>
        <p:nvSpPr>
          <p:cNvPr id="22534"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3556"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3557" name="Rectangle 2"/>
          <p:cNvSpPr>
            <a:spLocks noGrp="1" noChangeArrowheads="1"/>
          </p:cNvSpPr>
          <p:nvPr>
            <p:ph type="title"/>
          </p:nvPr>
        </p:nvSpPr>
        <p:spPr>
          <a:xfrm>
            <a:off x="762000" y="609600"/>
            <a:ext cx="7924800" cy="6248400"/>
          </a:xfrm>
        </p:spPr>
        <p:txBody>
          <a:bodyPr/>
          <a:lstStyle/>
          <a:p>
            <a:pPr algn="just"/>
            <a:r>
              <a:rPr lang="ru-RU" sz="1800" b="1" smtClean="0">
                <a:solidFill>
                  <a:schemeClr val="tx1"/>
                </a:solidFill>
                <a:latin typeface="Calibri" pitchFamily="34" charset="0"/>
                <a:cs typeface="Times New Roman" pitchFamily="18" charset="0"/>
              </a:rPr>
              <a:t>Восприятие, внимание, память – все эти познавательные процессы совершенствуются в период дошкольного развития, и вместе с ними совершенствуется мышление ребенка.</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В дошкольном возрасте мышление ребенка вступает в новую фазу развития: происходит не только увеличение круга представлений и расширение умственного кругозора, но и перестройка самой умственной деятельности.</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При правильной организации воспитательной работы дошкольник начинает понимать причинно-следственные отношения между наблюдаемыми явлениями и рассуждать о них, не впадая в противоречия.</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Развитие мышления тесно связано с развитием других познавательных процессов. В период дошкольного детства совершается переход от наглядно-действенного мышления (свойственно детям 3 – 4 лет) к наглядно-образному (5 – 6 лет) и словесному (6 – 7 лет). Наглядно-образное мышление переходит и на более высокую ступень, к наглядно-схематическому мышлению, когда ребенок 6 – 7 лет оперирует не только конкретными образами, но и способен сам нарисовать простую схему, может использовать схему при работе с конструктором</a:t>
            </a:r>
            <a:r>
              <a:rPr lang="ru-RU" sz="1800" smtClean="0">
                <a:cs typeface="Times New Roman" pitchFamily="18" charset="0"/>
              </a:rPr>
              <a:t>. </a:t>
            </a:r>
          </a:p>
        </p:txBody>
      </p:sp>
      <p:sp>
        <p:nvSpPr>
          <p:cNvPr id="23558"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4579"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4580" name="Rectangle 2"/>
          <p:cNvSpPr>
            <a:spLocks noGrp="1" noChangeArrowheads="1"/>
          </p:cNvSpPr>
          <p:nvPr>
            <p:ph type="title"/>
          </p:nvPr>
        </p:nvSpPr>
        <p:spPr>
          <a:xfrm>
            <a:off x="163513" y="209550"/>
            <a:ext cx="8615362" cy="5522913"/>
          </a:xfrm>
        </p:spPr>
        <p:txBody>
          <a:bodyPr/>
          <a:lstStyle/>
          <a:p>
            <a:pPr algn="just"/>
            <a:r>
              <a:rPr lang="ru-RU" sz="1800" b="1" smtClean="0">
                <a:solidFill>
                  <a:schemeClr val="tx1"/>
                </a:solidFill>
                <a:latin typeface="Calibri" pitchFamily="34" charset="0"/>
                <a:cs typeface="Times New Roman" pitchFamily="18" charset="0"/>
              </a:rPr>
              <a:t>            К 7 годам у детей  формируется эмоциональная децентрация (умение ребенка отойти от своей эгоцентрической позиции, в способности к изменению своей точки зрения в результате столкновения, сопоставления и интеграции с позициями, отличными от собственной).</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Дети 6 – 7 лет хорошо запоминают лица, события, места, но им еще трудно расположить их на временной оси. Хотя, кажется, что многие малыши уже в 3 года понимают, что такое время, однако реально такие слова, как «позавчера», «вчера», «завтра», «послезавтра» становятся осмысленными для них только  к 6-летнему возрасту.</a:t>
            </a:r>
          </a:p>
        </p:txBody>
      </p:sp>
      <p:sp>
        <p:nvSpPr>
          <p:cNvPr id="24581"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5604"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5605" name="Rectangle 2"/>
          <p:cNvSpPr>
            <a:spLocks noGrp="1" noChangeArrowheads="1"/>
          </p:cNvSpPr>
          <p:nvPr>
            <p:ph type="title"/>
          </p:nvPr>
        </p:nvSpPr>
        <p:spPr>
          <a:xfrm>
            <a:off x="966788" y="568325"/>
            <a:ext cx="7620000" cy="6019800"/>
          </a:xfrm>
        </p:spPr>
        <p:txBody>
          <a:bodyPr/>
          <a:lstStyle/>
          <a:p>
            <a:pPr algn="just"/>
            <a:r>
              <a:rPr lang="ru-RU" sz="2000" b="1" smtClean="0">
                <a:solidFill>
                  <a:schemeClr val="tx1"/>
                </a:solidFill>
                <a:latin typeface="Calibri" pitchFamily="34" charset="0"/>
                <a:cs typeface="Times New Roman" pitchFamily="18" charset="0"/>
              </a:rPr>
              <a:t> </a:t>
            </a:r>
            <a:br>
              <a:rPr lang="ru-RU" sz="2000" b="1" smtClean="0">
                <a:solidFill>
                  <a:schemeClr val="tx1"/>
                </a:solidFill>
                <a:latin typeface="Calibri" pitchFamily="34" charset="0"/>
                <a:cs typeface="Times New Roman" pitchFamily="18" charset="0"/>
              </a:rPr>
            </a:br>
            <a:r>
              <a:rPr lang="ru-RU" sz="2000" b="1" smtClean="0">
                <a:solidFill>
                  <a:schemeClr val="tx1"/>
                </a:solidFill>
                <a:latin typeface="Calibri" pitchFamily="34" charset="0"/>
                <a:cs typeface="Times New Roman" pitchFamily="18" charset="0"/>
              </a:rPr>
              <a:t>	</a:t>
            </a:r>
            <a:r>
              <a:rPr lang="ru-RU" sz="1800" b="1" smtClean="0">
                <a:solidFill>
                  <a:schemeClr val="tx1"/>
                </a:solidFill>
                <a:latin typeface="Calibri" pitchFamily="34" charset="0"/>
                <a:cs typeface="Times New Roman" pitchFamily="18" charset="0"/>
              </a:rPr>
              <a:t>Дошкольное детство – это один из возрастных периодов, в котором происходит психологические изменения, решающие для формирования личности.</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Можем ли мы считать личностью 6 – 7 летнего ребенка? Скорее да, но личностью развивающейся. По А.Н. Леонтьеву, личность рождается дважды. В первый раз, когда трехлетний малыш произносит революционное «Я сам!», и второй – когда возникает сознательная личность. Собственное «Я» возникает, прежде всего, в общении ребенка с окружающими людьми – взрослыми и сверстниками. Причем формы общения с возрастом изменяются, а взрослые, порой, не зная или не замечая этого, относятся к 6 – 7 летнему сыну (дочери) как к маленькому.</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Непосредственно-эмоциональное общение (потребность во внимании, доброжелательном отношении, поддержке, улыбке) возникает с момента рождения, и необходимость в нем всегда сильна. Ребенок 6 – 7 лет остро реагирует на любое невнимание взрослых, на негативную оценку. Ему очень хочется быть хорошим. Кстати, дети, окруженные добрым и чутким </a:t>
            </a:r>
          </a:p>
        </p:txBody>
      </p:sp>
      <p:sp>
        <p:nvSpPr>
          <p:cNvPr id="25606"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14313" y="357188"/>
            <a:ext cx="8929687" cy="708025"/>
          </a:xfrm>
          <a:prstGeom prst="rect">
            <a:avLst/>
          </a:prstGeom>
          <a:noFill/>
        </p:spPr>
        <p:txBody>
          <a:bodyPr>
            <a:spAutoFit/>
          </a:bodyPr>
          <a:lstStyle/>
          <a:p>
            <a:pPr fontAlgn="auto">
              <a:spcBef>
                <a:spcPts val="0"/>
              </a:spcBef>
              <a:spcAft>
                <a:spcPts val="0"/>
              </a:spcAft>
              <a:defRPr/>
            </a:pPr>
            <a:r>
              <a:rPr lang="ru-RU" sz="2000" b="1" dirty="0">
                <a:solidFill>
                  <a:schemeClr val="accent2">
                    <a:lumMod val="50000"/>
                  </a:schemeClr>
                </a:solidFill>
                <a:latin typeface="+mn-lt"/>
                <a:cs typeface="+mn-cs"/>
              </a:rPr>
              <a:t> </a:t>
            </a:r>
          </a:p>
          <a:p>
            <a:pPr fontAlgn="auto">
              <a:spcBef>
                <a:spcPts val="0"/>
              </a:spcBef>
              <a:spcAft>
                <a:spcPts val="0"/>
              </a:spcAft>
              <a:defRPr/>
            </a:pPr>
            <a:r>
              <a:rPr lang="ru-RU" sz="2000" b="1" dirty="0">
                <a:solidFill>
                  <a:schemeClr val="accent2">
                    <a:lumMod val="50000"/>
                  </a:schemeClr>
                </a:solidFill>
                <a:latin typeface="+mn-lt"/>
                <a:cs typeface="+mn-cs"/>
              </a:rPr>
              <a:t>                                                                              </a:t>
            </a:r>
          </a:p>
        </p:txBody>
      </p:sp>
      <p:sp>
        <p:nvSpPr>
          <p:cNvPr id="8" name="Заголовок 1"/>
          <p:cNvSpPr txBox="1">
            <a:spLocks/>
          </p:cNvSpPr>
          <p:nvPr/>
        </p:nvSpPr>
        <p:spPr>
          <a:xfrm>
            <a:off x="357188" y="2000250"/>
            <a:ext cx="8229600" cy="4500563"/>
          </a:xfrm>
          <a:prstGeom prst="rect">
            <a:avLst/>
          </a:prstGeom>
        </p:spPr>
        <p:txBody>
          <a:bodyPr>
            <a:normAutofit/>
          </a:bodyPr>
          <a:lstStyle/>
          <a:p>
            <a:pPr algn="ctr" fontAlgn="auto">
              <a:spcAft>
                <a:spcPts val="0"/>
              </a:spcAft>
              <a:defRPr/>
            </a:pPr>
            <a: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t/>
            </a:r>
            <a:br>
              <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rPr>
            </a:br>
            <a:endParaRPr lang="ru-RU" sz="24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9" name="Заголовок 1"/>
          <p:cNvSpPr txBox="1">
            <a:spLocks/>
          </p:cNvSpPr>
          <p:nvPr/>
        </p:nvSpPr>
        <p:spPr>
          <a:xfrm>
            <a:off x="357188" y="500063"/>
            <a:ext cx="8229600" cy="6072187"/>
          </a:xfrm>
          <a:prstGeom prst="rect">
            <a:avLst/>
          </a:prstGeom>
        </p:spPr>
        <p:txBody>
          <a:bodyPr>
            <a:normAutofit/>
          </a:bodyPr>
          <a:lstStyle/>
          <a:p>
            <a:pPr algn="ctr" fontAlgn="auto">
              <a:spcAft>
                <a:spcPts val="0"/>
              </a:spcAft>
              <a:defRPr/>
            </a:pPr>
            <a:endParaRPr lang="ru-RU" sz="2800" b="1" dirty="0">
              <a:ln w="6350">
                <a:noFill/>
              </a:ln>
              <a:solidFill>
                <a:schemeClr val="bg1"/>
              </a:solidFill>
              <a:effectLst>
                <a:outerShdw blurRad="114300" dist="101600" dir="2700000" algn="tl" rotWithShape="0">
                  <a:srgbClr val="000000">
                    <a:alpha val="40000"/>
                  </a:srgbClr>
                </a:outerShdw>
              </a:effectLst>
              <a:latin typeface="+mj-lt"/>
              <a:ea typeface="+mj-ea"/>
              <a:cs typeface="+mj-cs"/>
            </a:endParaRPr>
          </a:p>
        </p:txBody>
      </p:sp>
      <p:sp>
        <p:nvSpPr>
          <p:cNvPr id="26628" name="Прямоугольник 6"/>
          <p:cNvSpPr>
            <a:spLocks noChangeArrowheads="1"/>
          </p:cNvSpPr>
          <p:nvPr/>
        </p:nvSpPr>
        <p:spPr bwMode="auto">
          <a:xfrm>
            <a:off x="357188" y="2928938"/>
            <a:ext cx="4572000" cy="646112"/>
          </a:xfrm>
          <a:prstGeom prst="rect">
            <a:avLst/>
          </a:prstGeom>
          <a:noFill/>
          <a:ln w="9525">
            <a:noFill/>
            <a:miter lim="800000"/>
            <a:headEnd/>
            <a:tailEnd/>
          </a:ln>
        </p:spPr>
        <p:txBody>
          <a:bodyPr>
            <a:spAutoFit/>
          </a:bodyPr>
          <a:lstStyle/>
          <a:p>
            <a:endParaRPr lang="ru-RU">
              <a:latin typeface="Trebuchet MS" pitchFamily="34" charset="0"/>
            </a:endParaRPr>
          </a:p>
          <a:p>
            <a:r>
              <a:rPr lang="ru-RU">
                <a:latin typeface="Trebuchet MS" pitchFamily="34" charset="0"/>
              </a:rPr>
              <a:t> </a:t>
            </a:r>
          </a:p>
        </p:txBody>
      </p:sp>
      <p:sp>
        <p:nvSpPr>
          <p:cNvPr id="26629" name="Rectangle 2"/>
          <p:cNvSpPr>
            <a:spLocks noGrp="1" noChangeArrowheads="1"/>
          </p:cNvSpPr>
          <p:nvPr>
            <p:ph type="title"/>
          </p:nvPr>
        </p:nvSpPr>
        <p:spPr>
          <a:xfrm>
            <a:off x="838200" y="609600"/>
            <a:ext cx="7620000" cy="5943600"/>
          </a:xfrm>
        </p:spPr>
        <p:txBody>
          <a:bodyPr/>
          <a:lstStyle/>
          <a:p>
            <a:pPr algn="just"/>
            <a:r>
              <a:rPr lang="ru-RU" sz="1800" b="1" smtClean="0">
                <a:solidFill>
                  <a:schemeClr val="tx1"/>
                </a:solidFill>
                <a:latin typeface="Calibri" pitchFamily="34" charset="0"/>
                <a:cs typeface="Times New Roman" pitchFamily="18" charset="0"/>
              </a:rPr>
              <a:t>отношением взрослых, не скупящихся на улыбку и поддержку, вырастают более активными, самостоятельными. А дети, растущие в строгих запретах, окриках и особенно противоречивых требованиях, забиты, скованны, нередко агрессивны, неинициативны.</a:t>
            </a:r>
            <a:br>
              <a:rPr lang="ru-RU" sz="1800" b="1" smtClean="0">
                <a:solidFill>
                  <a:schemeClr val="tx1"/>
                </a:solidFill>
                <a:latin typeface="Calibri" pitchFamily="34" charset="0"/>
                <a:cs typeface="Times New Roman" pitchFamily="18" charset="0"/>
              </a:rPr>
            </a:br>
            <a:r>
              <a:rPr lang="ru-RU" sz="1800" b="1" smtClean="0">
                <a:solidFill>
                  <a:schemeClr val="tx1"/>
                </a:solidFill>
                <a:latin typeface="Calibri" pitchFamily="34" charset="0"/>
                <a:cs typeface="Times New Roman" pitchFamily="18" charset="0"/>
              </a:rPr>
              <a:t>	В 6 – 7 лет необходимо и познавательное общение, которое становится особенно интенсивным. Дети готовы расспрашивать обо всем, им все интересно, но взрослые часто отмахиваются от бесконечных вопросов, заглушая стремление к познавательному общению. Но бывает и другая крайность: пользуясь интересом ребенка, взрослые вводят его в мир сложнейших научных понятий, и, хотя они недоступны его пониманию, он может с успехом пересказывать услышанные фразы, создавая иллюзию глубокого проникновения в проблему. </a:t>
            </a:r>
            <a:br>
              <a:rPr lang="ru-RU" sz="1800" b="1" smtClean="0">
                <a:solidFill>
                  <a:schemeClr val="tx1"/>
                </a:solidFill>
                <a:latin typeface="Calibri" pitchFamily="34" charset="0"/>
                <a:cs typeface="Times New Roman" pitchFamily="18" charset="0"/>
              </a:rPr>
            </a:br>
            <a:endParaRPr lang="ru-RU" sz="1800" b="1" smtClean="0">
              <a:solidFill>
                <a:schemeClr val="tx1"/>
              </a:solidFill>
              <a:latin typeface="Calibri" pitchFamily="34" charset="0"/>
              <a:cs typeface="Times New Roman" pitchFamily="18" charset="0"/>
            </a:endParaRPr>
          </a:p>
        </p:txBody>
      </p:sp>
      <p:sp>
        <p:nvSpPr>
          <p:cNvPr id="26630" name="Содержимое 10"/>
          <p:cNvSpPr>
            <a:spLocks noGrp="1"/>
          </p:cNvSpPr>
          <p:nvPr>
            <p:ph idx="1"/>
          </p:nvPr>
        </p:nvSpPr>
        <p:spPr>
          <a:xfrm>
            <a:off x="285750" y="428625"/>
            <a:ext cx="8686800" cy="6072188"/>
          </a:xfrm>
        </p:spPr>
        <p:txBody>
          <a:bodyPr/>
          <a:lstStyle/>
          <a:p>
            <a:endParaRPr lang="ru-RU" sz="4800" b="1" smtClean="0"/>
          </a:p>
          <a:p>
            <a:pPr>
              <a:buFont typeface="Wingdings 3" pitchFamily="18" charset="2"/>
              <a:buNone/>
            </a:pPr>
            <a:endParaRPr lang="ru-RU" sz="4800" b="1" smtClean="0"/>
          </a:p>
          <a:p>
            <a:pPr>
              <a:buFont typeface="Wingdings 3" pitchFamily="18" charset="2"/>
              <a:buNone/>
            </a:pPr>
            <a:endParaRPr lang="ru-RU" sz="4800" smtClean="0"/>
          </a:p>
          <a:p>
            <a:pPr>
              <a:buFont typeface="Wingdings 3" pitchFamily="18" charset="2"/>
              <a:buNone/>
            </a:pPr>
            <a:endParaRPr lang="ru-RU" sz="4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2709</TotalTime>
  <Words>1403</Words>
  <Application>Microsoft Office PowerPoint</Application>
  <PresentationFormat>Экран (4:3)</PresentationFormat>
  <Paragraphs>147</Paragraphs>
  <Slides>15</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15</vt:i4>
      </vt:variant>
    </vt:vector>
  </HeadingPairs>
  <TitlesOfParts>
    <vt:vector size="24" baseType="lpstr">
      <vt:lpstr>Trebuchet MS</vt:lpstr>
      <vt:lpstr>Arial</vt:lpstr>
      <vt:lpstr>Wingdings 3</vt:lpstr>
      <vt:lpstr>Calibri</vt:lpstr>
      <vt:lpstr>Times New Roman</vt:lpstr>
      <vt:lpstr>Грань</vt:lpstr>
      <vt:lpstr>Грань</vt:lpstr>
      <vt:lpstr>Грань</vt:lpstr>
      <vt:lpstr>Грань</vt:lpstr>
      <vt:lpstr>                ВОЗРАСТНЫЕ ОСОБЕННОСТИ ДЕТЕЙ 6-7 ЛЕТ Подготовила педагог-психолог Ю.В.Баширова </vt:lpstr>
      <vt:lpstr>      Возраст 6 – 7 лет – период интенсивного развития мозга. Рассматривая особенности развития мозга дошкольника, американский психолог и врач Глен Доман замечает: «Природа создала свое самое чудесное изобретение – человеческий мозг – таким образом, что в течение первых шести лет жизни он поглощает информацию с поразительной быстротой. В эти годы ребенок фактически является накопителем информации, которая пригодится ему в течение всей жизни, а размеры этого «накопителя» мы себе едва представляем.          Ведущую роль в развитии ребенка до школы играет речь. В течение всего периода дошкольного детства идет накопление словарного запаса (в 6 – 7 лет запас слов ребенка от 3 до 7 тысяч). За год до школы ребенок уже может осознанно анализировать речь и звучащие буквы, очень любит играть в слова, подбирать слова-ассоциации, рифмовать, придумывать новые слова. </vt:lpstr>
      <vt:lpstr>      При правильном воспитании и отсутствии органических нарушений к 6 годам дети должны четко произносить все звуки, правильно строить предложения, уметь с выражением прочитать стихотворение, рассказать сказку, описать картинку или серию картинок, связать начало, продолжение и конец рассказа, сказки. Основной формой речевого общения 6 – 7 летних детей является диалог. Дошкольник активно общается не только со взрослыми но и со сверстниками.         Наряду с функцией общения в 6 – летнем возрасте речь выполняет  и очень специфическую функцию регуляции деятельности. Это - внутренняя речь. Ребенок учится словами планировать свое действие («Сейчас я сделаю это и это…»), словами оценивать его («Так …ой, не получилось») вносить коррективы («Нужно вот так … нет, лучше так…»).          Формирование произвольного внимания начинается с того, что взрослый с помощью слова, жеста, игрушки или других воздействий заинтересовывает ребенка. В дальнейшем он сам учится организовывать свое внимание. Ребенок 6 – 7 лет может быть внимателен длительное время в привлекательной, эмоционально значимой ситуации, но с трудом сосредоточивается при выполнении неинтересной работы.    </vt:lpstr>
      <vt:lpstr>       Одна из самых острых проблем работы с детьми 6 – 7 лет – трудность концентрации внимания. Дети могут уже по словесной инструкции направлять внимание на нужный объект и его свойства, на организацию определенной деятельности. Но объем и уровень такого внимания, а также способность к его распределению еще очень низкий. Лишь к 9 – 10 годам произойдет резкое изменение, и тогда дети смогут работать достаточно длительно, сосредоточенно, без отвлечений и ошибок.        В процессе деятельности ребенку часто приходится переключать внимание. Скорость переключения внимания в 6 – 7 лет еще невысокая, да и изменение ситуации ребенок замечает не сразу.         Не следует забывать еще об одной особенности детей 6 – 7 лет – о трудности распределения внимания между разными видами деятельности. Организуя занятия, педагоги часто пытаются использовать задания, требующие быстрой смены одного вида деятельности на другой, не учитывая трудности переключения внимания. Еще сложнее ребенку, когда его вынуждают одновременно выполнять два разных  действия.  </vt:lpstr>
      <vt:lpstr>Кратковременная память – часть рабочей памяти. По-видимому, рабочая память тесно связана с вниманием. В процессе развития у ребенка растет объем слуховой кратковременной памяти. Трехлетний ребенок запоминает 3 слова, семилетний – 5, а взрослый – от 7 до 9 слов. Однако объем кратковременной памяти у взрослых не больше, чем у детей. Процессы забывания также сходны у детей и взрослых, различаются лишь способы запоминания и воспроизведения материала. Память у ребенка непроизвольна, и непроизвольная память преобладает у детей 6 – 7 лет. У ребенка 6 – 7 лет произвольное запоминание приближается по своей продуктивности к непроизвольному. Значительно снижают память болезни, переутомление и перенапряжение, отрицательные эмоции. Ребенка нельзя заставлять что-то запомнить, принуждение и недовольство взрослых только затрудняют процесс запоминания.</vt:lpstr>
      <vt:lpstr>Восприятие, внимание, память – все эти познавательные процессы совершенствуются в период дошкольного развития, и вместе с ними совершенствуется мышление ребенка.  В дошкольном возрасте мышление ребенка вступает в новую фазу развития: происходит не только увеличение круга представлений и расширение умственного кругозора, но и перестройка самой умственной деятельности.  При правильной организации воспитательной работы дошкольник начинает понимать причинно-следственные отношения между наблюдаемыми явлениями и рассуждать о них, не впадая в противоречия.  Развитие мышления тесно связано с развитием других познавательных процессов. В период дошкольного детства совершается переход от наглядно-действенного мышления (свойственно детям 3 – 4 лет) к наглядно-образному (5 – 6 лет) и словесному (6 – 7 лет). Наглядно-образное мышление переходит и на более высокую ступень, к наглядно-схематическому мышлению, когда ребенок 6 – 7 лет оперирует не только конкретными образами, но и способен сам нарисовать простую схему, может использовать схему при работе с конструктором. </vt:lpstr>
      <vt:lpstr>            К 7 годам у детей  формируется эмоциональная децентрация (умение ребенка отойти от своей эгоцентрической позиции, в способности к изменению своей точки зрения в результате столкновения, сопоставления и интеграции с позициями, отличными от собственной).              Дети 6 – 7 лет хорошо запоминают лица, события, места, но им еще трудно расположить их на временной оси. Хотя, кажется, что многие малыши уже в 3 года понимают, что такое время, однако реально такие слова, как «позавчера», «вчера», «завтра», «послезавтра» становятся осмысленными для них только  к 6-летнему возрасту.</vt:lpstr>
      <vt:lpstr>   Дошкольное детство – это один из возрастных периодов, в котором происходит психологические изменения, решающие для формирования личности.  Можем ли мы считать личностью 6 – 7 летнего ребенка? Скорее да, но личностью развивающейся. По А.Н. Леонтьеву, личность рождается дважды. В первый раз, когда трехлетний малыш произносит революционное «Я сам!», и второй – когда возникает сознательная личность. Собственное «Я» возникает, прежде всего, в общении ребенка с окружающими людьми – взрослыми и сверстниками. Причем формы общения с возрастом изменяются, а взрослые, порой, не зная или не замечая этого, относятся к 6 – 7 летнему сыну (дочери) как к маленькому.  Непосредственно-эмоциональное общение (потребность во внимании, доброжелательном отношении, поддержке, улыбке) возникает с момента рождения, и необходимость в нем всегда сильна. Ребенок 6 – 7 лет остро реагирует на любое невнимание взрослых, на негативную оценку. Ему очень хочется быть хорошим. Кстати, дети, окруженные добрым и чутким </vt:lpstr>
      <vt:lpstr>отношением взрослых, не скупящихся на улыбку и поддержку, вырастают более активными, самостоятельными. А дети, растущие в строгих запретах, окриках и особенно противоречивых требованиях, забиты, скованны, нередко агрессивны, неинициативны.  В 6 – 7 лет необходимо и познавательное общение, которое становится особенно интенсивным. Дети готовы расспрашивать обо всем, им все интересно, но взрослые часто отмахиваются от бесконечных вопросов, заглушая стремление к познавательному общению. Но бывает и другая крайность: пользуясь интересом ребенка, взрослые вводят его в мир сложнейших научных понятий, и, хотя они недоступны его пониманию, он может с успехом пересказывать услышанные фразы, создавая иллюзию глубокого проникновения в проблему.  </vt:lpstr>
      <vt:lpstr>Личностное общение позволяет ребенку реализовать потребность в сопереживании, взаимопонимании, обсудить со взрослым и сверстником свое состояние, высказать свои симпатии и антипатии. Дети 6 – 7 лет достаточно самостоятельны, они уже не так, как малыши, зависят от взрослых, могут элементарно обслужить себя, прибрать за собой.  Психологическое развитие и становление личности тесно связаны с самосознанием, которое наиболее явно проявляется в самооценке. Именно осознание своего «Я», своих достоинств и недостатков ведет к формированию самооценки. Однако ребенок 6 – 7 лет еще не способен адекватно оценить себя и почти всегда оценка зависит от мнения о нем взрослых. К сожалению, запутанность и противоречивость требований часто порождает очень низкую самооценку даже в тех случаях, когда причин для этого нет. Постоянная неудовлетворенность собой, неверие в свои силы, в возможный успех очень быстро приводят к апатии, нежеланию стараться, а неадекватность и противоречивость требований могут вызвать раздражительность, неустойчивость настроения и даже агрессивность.</vt:lpstr>
      <vt:lpstr>Слайд 11</vt:lpstr>
      <vt:lpstr>Слайд 12</vt:lpstr>
      <vt:lpstr>Слайд 13</vt:lpstr>
      <vt:lpstr>Слайд 14</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Психологическая готовность ребенка к школе</dc:title>
  <dc:creator>Юля</dc:creator>
  <cp:lastModifiedBy>user</cp:lastModifiedBy>
  <cp:revision>236</cp:revision>
  <dcterms:modified xsi:type="dcterms:W3CDTF">2023-11-29T19:17:53Z</dcterms:modified>
</cp:coreProperties>
</file>