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16"/>
  </p:notesMasterIdLst>
  <p:sldIdLst>
    <p:sldId id="256" r:id="rId2"/>
    <p:sldId id="262" r:id="rId3"/>
    <p:sldId id="284" r:id="rId4"/>
    <p:sldId id="266" r:id="rId5"/>
    <p:sldId id="267" r:id="rId6"/>
    <p:sldId id="268" r:id="rId7"/>
    <p:sldId id="269" r:id="rId8"/>
    <p:sldId id="271" r:id="rId9"/>
    <p:sldId id="272" r:id="rId10"/>
    <p:sldId id="274" r:id="rId11"/>
    <p:sldId id="285" r:id="rId12"/>
    <p:sldId id="281" r:id="rId13"/>
    <p:sldId id="288" r:id="rId14"/>
    <p:sldId id="282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50BD4"/>
    <a:srgbClr val="66FFFF"/>
    <a:srgbClr val="08DBE0"/>
    <a:srgbClr val="AC38A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728" autoAdjust="0"/>
  </p:normalViewPr>
  <p:slideViewPr>
    <p:cSldViewPr>
      <p:cViewPr varScale="1">
        <p:scale>
          <a:sx n="66" d="100"/>
          <a:sy n="66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153EC41-267C-4E8A-827C-ECF4D84B0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665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2BD817-9155-4191-A8A0-A6D7F7B1F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AE7C-5654-4CF8-A0B9-1DE0E8BFF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6B265-8D58-4FAA-A2D8-DBA5CEFEA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FFCB9-AA6A-40F4-89A1-22EC36792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">
    <p:wipe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C3D0-BB1B-4AB2-A498-43B5C6F68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3C6404-5BE3-45A7-87ED-582D04EB4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B6BD5-77C5-45D8-9C2E-35E06F9AE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5DE40D-BD91-4057-B43D-43C017396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EEFA2-704B-4847-B485-885C150BC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2C56CD-C12F-4EE9-8FB5-A5F50CDFB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B57B4E-4E40-4A25-8F49-57C297B2B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9978A0-C927-4C99-927E-25C07BF70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DEA9D046-D4CB-4CC7-BE98-42238B435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4" r:id="rId2"/>
    <p:sldLayoutId id="2147483816" r:id="rId3"/>
    <p:sldLayoutId id="2147483813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1" r:id="rId10"/>
    <p:sldLayoutId id="2147483810" r:id="rId11"/>
    <p:sldLayoutId id="214748382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foto.detstvo.ru/before_s/joujoux/269087-igraem.html" TargetMode="External"/><Relationship Id="rId13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12" Type="http://schemas.openxmlformats.org/officeDocument/2006/relationships/hyperlink" Target="http://foto.detstvo.ru/before_s/joujoux/244068-2-8-elfina4ever.html" TargetMode="External"/><Relationship Id="rId2" Type="http://schemas.openxmlformats.org/officeDocument/2006/relationships/hyperlink" Target="http://foto.detstvo.ru/before_s/joujoux/35263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to.detstvo.ru/before_s/joujoux/272434-igrayu.html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0" Type="http://schemas.openxmlformats.org/officeDocument/2006/relationships/hyperlink" Target="http://foto.detstvo.ru/before_s/joujoux/258959-Nu-a-tut-sup-varit.html" TargetMode="External"/><Relationship Id="rId4" Type="http://schemas.openxmlformats.org/officeDocument/2006/relationships/hyperlink" Target="http://foto.detstvo.ru/before_s/joujoux/321122-Sobiraem-noviej-pazl.html" TargetMode="External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ladushki.info/assets/galleries/218/00060.jpg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foto.detstvo.ru/before_s/joujoux/258076-Igruli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to.detstvo.ru/before_s/joujoux/245949-ja-ego-tak-poljubila-4to-pape-prischlosj-wiigratj.html" TargetMode="External"/><Relationship Id="rId11" Type="http://schemas.openxmlformats.org/officeDocument/2006/relationships/image" Target="../media/image28.jpeg"/><Relationship Id="rId5" Type="http://schemas.openxmlformats.org/officeDocument/2006/relationships/image" Target="../media/image25.jpeg"/><Relationship Id="rId10" Type="http://schemas.openxmlformats.org/officeDocument/2006/relationships/hyperlink" Target="http://foto.detstvo.ru/before_s/joujoux/251051-2-10.html" TargetMode="External"/><Relationship Id="rId4" Type="http://schemas.openxmlformats.org/officeDocument/2006/relationships/hyperlink" Target="http://foto.detstvo.ru/before_s/joujoux/252269.html" TargetMode="External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042988" y="0"/>
            <a:ext cx="7415212" cy="9810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12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/>
            </a:r>
            <a:br>
              <a:rPr lang="en-US" sz="12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</a:br>
            <a:r>
              <a:rPr lang="ru-RU" sz="12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</a:rPr>
              <a:t> 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116013" y="620713"/>
            <a:ext cx="7704137" cy="5976937"/>
          </a:xfrm>
        </p:spPr>
        <p:txBody>
          <a:bodyPr>
            <a:normAutofit/>
          </a:bodyPr>
          <a:lstStyle/>
          <a:p>
            <a:pPr marL="26988"/>
            <a:endParaRPr lang="en-US" sz="3600" i="1" smtClean="0">
              <a:solidFill>
                <a:srgbClr val="320E04"/>
              </a:solidFill>
              <a:latin typeface="Century Schoolbook" pitchFamily="18" charset="0"/>
            </a:endParaRPr>
          </a:p>
          <a:p>
            <a:pPr marL="26988"/>
            <a:r>
              <a:rPr lang="ru-RU" sz="4000" b="1" i="1" smtClean="0">
                <a:solidFill>
                  <a:srgbClr val="320E04"/>
                </a:solidFill>
                <a:latin typeface="Arial" charset="0"/>
              </a:rPr>
              <a:t>         </a:t>
            </a:r>
            <a:r>
              <a:rPr lang="ru-RU" sz="2400" b="1" i="1" smtClean="0">
                <a:solidFill>
                  <a:srgbClr val="320E04"/>
                </a:solidFill>
                <a:latin typeface="Century Schoolbook" pitchFamily="18" charset="0"/>
              </a:rPr>
              <a:t>Презентация:</a:t>
            </a:r>
          </a:p>
          <a:p>
            <a:pPr marL="26988"/>
            <a:r>
              <a:rPr lang="ru-RU" sz="2400" b="1" i="1" smtClean="0">
                <a:solidFill>
                  <a:srgbClr val="320E04"/>
                </a:solidFill>
                <a:latin typeface="Arial" charset="0"/>
              </a:rPr>
              <a:t>        </a:t>
            </a:r>
          </a:p>
          <a:p>
            <a:pPr marL="26988"/>
            <a:r>
              <a:rPr lang="ru-RU" sz="2400" b="1" i="1" smtClean="0">
                <a:solidFill>
                  <a:srgbClr val="320E04"/>
                </a:solidFill>
                <a:latin typeface="Arial" charset="0"/>
              </a:rPr>
              <a:t>            </a:t>
            </a:r>
            <a:r>
              <a:rPr lang="ru-RU" sz="2400" b="1" i="1" smtClean="0">
                <a:solidFill>
                  <a:srgbClr val="320E04"/>
                </a:solidFill>
                <a:latin typeface="Century Schoolbook" pitchFamily="18" charset="0"/>
              </a:rPr>
              <a:t>«Предметная </a:t>
            </a:r>
            <a:r>
              <a:rPr lang="ru-RU" sz="2400" b="1" i="1" smtClean="0">
                <a:solidFill>
                  <a:srgbClr val="320E04"/>
                </a:solidFill>
                <a:latin typeface="Arial" charset="0"/>
              </a:rPr>
              <a:t>   </a:t>
            </a:r>
            <a:r>
              <a:rPr lang="ru-RU" sz="2400" b="1" i="1" smtClean="0">
                <a:solidFill>
                  <a:srgbClr val="320E04"/>
                </a:solidFill>
                <a:latin typeface="Century Schoolbook" pitchFamily="18" charset="0"/>
              </a:rPr>
              <a:t>деятельность и</a:t>
            </a:r>
          </a:p>
          <a:p>
            <a:pPr marL="26988"/>
            <a:r>
              <a:rPr lang="ru-RU" sz="2400" b="1" i="1" smtClean="0">
                <a:solidFill>
                  <a:srgbClr val="320E04"/>
                </a:solidFill>
                <a:latin typeface="Arial" charset="0"/>
              </a:rPr>
              <a:t>             </a:t>
            </a:r>
            <a:r>
              <a:rPr lang="ru-RU" sz="2400" b="1" i="1" smtClean="0">
                <a:solidFill>
                  <a:srgbClr val="320E04"/>
                </a:solidFill>
                <a:latin typeface="Century Schoolbook" pitchFamily="18" charset="0"/>
              </a:rPr>
              <a:t>игра детей 2-3 лет»</a:t>
            </a:r>
          </a:p>
          <a:p>
            <a:pPr marL="26988"/>
            <a:endParaRPr lang="ru-RU" sz="2400" i="1" smtClean="0">
              <a:solidFill>
                <a:srgbClr val="320E04"/>
              </a:solidFill>
              <a:latin typeface="Century Schoolbook" pitchFamily="18" charset="0"/>
            </a:endParaRPr>
          </a:p>
          <a:p>
            <a:pPr marL="26988"/>
            <a:endParaRPr lang="ru-RU" sz="2400" i="1" smtClean="0">
              <a:solidFill>
                <a:srgbClr val="320E04"/>
              </a:solidFill>
              <a:latin typeface="Century Schoolbook" pitchFamily="18" charset="0"/>
            </a:endParaRPr>
          </a:p>
          <a:p>
            <a:pPr marL="26988"/>
            <a:endParaRPr lang="ru-RU" sz="2800" smtClean="0">
              <a:solidFill>
                <a:srgbClr val="320E04"/>
              </a:solidFill>
            </a:endParaRPr>
          </a:p>
          <a:p>
            <a:pPr marL="26988"/>
            <a:endParaRPr lang="ru-RU" sz="2800" smtClean="0">
              <a:solidFill>
                <a:srgbClr val="320E04"/>
              </a:solidFill>
            </a:endParaRPr>
          </a:p>
          <a:p>
            <a:pPr marL="26988" algn="ctr"/>
            <a:endParaRPr lang="ru-RU" sz="1800" smtClean="0">
              <a:solidFill>
                <a:srgbClr val="320E0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  <a:t>Игры с песком</a:t>
            </a:r>
          </a:p>
        </p:txBody>
      </p:sp>
      <p:sp>
        <p:nvSpPr>
          <p:cNvPr id="2662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1628775"/>
            <a:ext cx="4325937" cy="460851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ru-RU" sz="2000" i="1" smtClean="0"/>
          </a:p>
          <a:p>
            <a:pPr>
              <a:buFont typeface="Wingdings" pitchFamily="2" charset="2"/>
              <a:buChar char="q"/>
            </a:pPr>
            <a:r>
              <a:rPr lang="ru-RU" sz="2000" i="1" smtClean="0"/>
              <a:t>учат детей пользоваться игрушками-орудиями для получения практического результата. </a:t>
            </a:r>
            <a:endParaRPr lang="ru-RU" sz="2000" i="1" smtClean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ru-RU" sz="2000" i="1" smtClean="0">
              <a:latin typeface="Arial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i="1" smtClean="0"/>
              <a:t>побуждают ребенка к самостоятельной и экспериментальной деятельности </a:t>
            </a:r>
          </a:p>
        </p:txBody>
      </p:sp>
      <p:pic>
        <p:nvPicPr>
          <p:cNvPr id="26627" name="Picture 8" descr="Дет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92725" y="1125538"/>
            <a:ext cx="2879725" cy="2159000"/>
          </a:xfrm>
          <a:ln w="53975">
            <a:solidFill>
              <a:srgbClr val="FF00FF"/>
            </a:solidFill>
          </a:ln>
        </p:spPr>
      </p:pic>
      <p:pic>
        <p:nvPicPr>
          <p:cNvPr id="26628" name="Picture 9" descr="Дет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364163" y="3933825"/>
            <a:ext cx="2879725" cy="2159000"/>
          </a:xfrm>
          <a:ln w="50800">
            <a:solidFill>
              <a:srgbClr val="FF00FF"/>
            </a:solidFill>
          </a:ln>
        </p:spPr>
      </p:pic>
    </p:spTree>
  </p:cSld>
  <p:clrMapOvr>
    <a:masterClrMapping/>
  </p:clrMapOvr>
  <p:transition spd="slow" advClick="0" advTm="1000">
    <p:wipe dir="d"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  <a:t>Игры с водой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endParaRPr lang="ru-RU" sz="2000" i="1" smtClean="0"/>
          </a:p>
          <a:p>
            <a:pPr>
              <a:buFont typeface="Wingdings" pitchFamily="2" charset="2"/>
              <a:buChar char="q"/>
            </a:pPr>
            <a:r>
              <a:rPr lang="ru-RU" sz="2000" i="1" smtClean="0"/>
              <a:t>знакомство детей со свойствами воды;</a:t>
            </a:r>
          </a:p>
          <a:p>
            <a:pPr>
              <a:buFont typeface="Wingdings" pitchFamily="2" charset="2"/>
              <a:buChar char="q"/>
            </a:pPr>
            <a:r>
              <a:rPr lang="ru-RU" sz="2000" i="1" smtClean="0"/>
              <a:t>развитие мелкой моторики.</a:t>
            </a:r>
          </a:p>
        </p:txBody>
      </p:sp>
      <p:pic>
        <p:nvPicPr>
          <p:cNvPr id="27651" name="Picture 7" descr="презентация 0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92725" y="2492375"/>
            <a:ext cx="3222625" cy="1981200"/>
          </a:xfrm>
          <a:ln w="50800">
            <a:solidFill>
              <a:schemeClr val="tx2"/>
            </a:solidFill>
          </a:ln>
        </p:spPr>
      </p:pic>
      <p:pic>
        <p:nvPicPr>
          <p:cNvPr id="27652" name="Picture 10" descr="GEDC099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476375" y="4076700"/>
            <a:ext cx="3222625" cy="2376488"/>
          </a:xfrm>
          <a:ln w="50800">
            <a:solidFill>
              <a:schemeClr val="tx2"/>
            </a:solidFill>
          </a:ln>
        </p:spPr>
      </p:pic>
    </p:spTree>
  </p:cSld>
  <p:clrMapOvr>
    <a:masterClrMapping/>
  </p:clrMapOvr>
  <p:transition spd="slow" advClick="0" advTm="1000">
    <p:wipe dir="d"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08DBE0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  <a:t>Фотовыставка </a:t>
            </a:r>
            <a:b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  <a:t>«Я играю дома»</a:t>
            </a:r>
          </a:p>
        </p:txBody>
      </p:sp>
      <p:pic>
        <p:nvPicPr>
          <p:cNvPr id="33795" name="Picture 18" descr="Цвета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060575"/>
            <a:ext cx="2087562" cy="185102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3796" name="Picture 27" descr="Собираем новый пазл!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1989138"/>
            <a:ext cx="2159000" cy="1890712"/>
          </a:xfrm>
          <a:prstGeom prst="rect">
            <a:avLst/>
          </a:prstGeom>
          <a:noFill/>
          <a:ln w="508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33797" name="Picture 13" descr="играю :)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6013" y="4292600"/>
            <a:ext cx="2016125" cy="2087563"/>
          </a:xfrm>
          <a:prstGeom prst="rect">
            <a:avLst/>
          </a:prstGeom>
          <a:noFill/>
          <a:ln w="7302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33798" name="Picture 17" descr="играем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35375" y="4437063"/>
            <a:ext cx="2089150" cy="1716087"/>
          </a:xfrm>
          <a:prstGeom prst="rect">
            <a:avLst/>
          </a:prstGeom>
          <a:noFill/>
          <a:ln w="73025">
            <a:pattFill prst="horzBrick">
              <a:fgClr>
                <a:schemeClr val="tx1"/>
              </a:fgClr>
              <a:bgClr>
                <a:srgbClr val="CC0066"/>
              </a:bgClr>
            </a:pattFill>
            <a:miter lim="800000"/>
            <a:headEnd/>
            <a:tailEnd/>
          </a:ln>
        </p:spPr>
      </p:pic>
      <p:pic>
        <p:nvPicPr>
          <p:cNvPr id="33799" name="Picture 19" descr="Ну а тут суп варит!!!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16688" y="4221163"/>
            <a:ext cx="2087562" cy="2066925"/>
          </a:xfrm>
          <a:prstGeom prst="rect">
            <a:avLst/>
          </a:prstGeom>
          <a:noFill/>
          <a:ln w="73025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33800" name="Picture 21" descr="вот такой пластелин.. 2г8мес спасибо Юляшке (Delfina4ever)..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35375" y="2060575"/>
            <a:ext cx="2222500" cy="1844675"/>
          </a:xfrm>
          <a:prstGeom prst="rect">
            <a:avLst/>
          </a:prstGeom>
          <a:noFill/>
          <a:ln w="730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50BD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  <a:t>«Я и моя любимая игрушка»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916238" y="188913"/>
            <a:ext cx="41735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Фотовыставка </a:t>
            </a:r>
            <a:r>
              <a:rPr lang="ru-RU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20" name="Picture 12" descr="Игрули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989138"/>
            <a:ext cx="1851025" cy="17272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4821" name="Picture 14" descr="В джазе только девушки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4365625"/>
            <a:ext cx="1871662" cy="1779588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4822" name="Picture 18" descr="ja ego tak poljubila 4to pape prischlosj wiigratj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3350" y="4365625"/>
            <a:ext cx="1851025" cy="1641475"/>
          </a:xfrm>
          <a:prstGeom prst="rect">
            <a:avLst/>
          </a:prstGeom>
          <a:noFill/>
          <a:ln w="730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4823" name="Picture 14" descr="Как я белого медведя удушила.  Посмотреть большое фото ">
            <a:hlinkClick r:id="rId8" tooltip="Как я белого медведя удушила. - 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35375" y="2708275"/>
            <a:ext cx="237648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6" descr="мама, найди меня.. Настюшке 2г 10мес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00788" y="1916113"/>
            <a:ext cx="1800225" cy="1860550"/>
          </a:xfrm>
          <a:prstGeom prst="rect">
            <a:avLst/>
          </a:prstGeom>
          <a:noFill/>
          <a:ln w="539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  <a:t>Литература для родителей</a:t>
            </a:r>
          </a:p>
        </p:txBody>
      </p:sp>
      <p:pic>
        <p:nvPicPr>
          <p:cNvPr id="35842" name="Picture 7" descr="GEDC096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41575" y="1790700"/>
            <a:ext cx="5486400" cy="4114800"/>
          </a:xfrm>
          <a:ln w="15875">
            <a:solidFill>
              <a:srgbClr val="FF0000"/>
            </a:solidFill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341438"/>
            <a:ext cx="7777162" cy="44640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4000" smtClean="0">
                <a:effectLst/>
              </a:rPr>
              <a:t>	</a:t>
            </a:r>
            <a:r>
              <a:rPr lang="ru-RU" sz="2800" smtClean="0">
                <a:solidFill>
                  <a:srgbClr val="002060"/>
                </a:solidFill>
                <a:effectLst/>
              </a:rPr>
              <a:t>Восприятие, внимание, память и мышление ребенка функционируют и формируются главным образом в процессе предметных действий в раннем возрасте. </a:t>
            </a:r>
            <a:br>
              <a:rPr lang="ru-RU" sz="2800" smtClean="0">
                <a:solidFill>
                  <a:srgbClr val="002060"/>
                </a:solidFill>
                <a:effectLst/>
              </a:rPr>
            </a:br>
            <a:r>
              <a:rPr lang="ru-RU" sz="2800" smtClean="0">
                <a:solidFill>
                  <a:srgbClr val="002060"/>
                </a:solidFill>
                <a:effectLst/>
              </a:rPr>
              <a:t>	Игра представляет собой особую деятельность, которая расцветает в детские годы и сопровождает человека на протяжении</a:t>
            </a:r>
            <a:br>
              <a:rPr lang="ru-RU" sz="2800" smtClean="0">
                <a:solidFill>
                  <a:srgbClr val="002060"/>
                </a:solidFill>
                <a:effectLst/>
              </a:rPr>
            </a:br>
            <a:r>
              <a:rPr lang="ru-RU" sz="2800" smtClean="0">
                <a:solidFill>
                  <a:srgbClr val="002060"/>
                </a:solidFill>
                <a:effectLst/>
              </a:rPr>
              <a:t>всей его жизни.</a:t>
            </a:r>
            <a:r>
              <a:rPr lang="ru-RU" sz="4000" smtClean="0">
                <a:solidFill>
                  <a:srgbClr val="002060"/>
                </a:solidFill>
                <a:effectLst/>
              </a:rPr>
              <a:t> </a:t>
            </a:r>
            <a:r>
              <a:rPr lang="ru-RU" sz="4000" smtClean="0">
                <a:effectLst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400" i="1" smtClean="0"/>
              <a:t>Предметные игры- подражания;</a:t>
            </a:r>
          </a:p>
          <a:p>
            <a:pPr>
              <a:buFont typeface="Wingdings" pitchFamily="2" charset="2"/>
              <a:buChar char="q"/>
            </a:pPr>
            <a:r>
              <a:rPr lang="ru-RU" sz="2400" i="1" smtClean="0"/>
              <a:t>Сюжетно- отобразительные игры;</a:t>
            </a:r>
          </a:p>
          <a:p>
            <a:pPr>
              <a:buFont typeface="Wingdings" pitchFamily="2" charset="2"/>
              <a:buChar char="q"/>
            </a:pPr>
            <a:r>
              <a:rPr lang="ru-RU" sz="2400" i="1" smtClean="0"/>
              <a:t>Дидактические игры;</a:t>
            </a:r>
          </a:p>
          <a:p>
            <a:pPr>
              <a:buFont typeface="Wingdings" pitchFamily="2" charset="2"/>
              <a:buChar char="q"/>
            </a:pPr>
            <a:r>
              <a:rPr lang="ru-RU" sz="2400" i="1" smtClean="0"/>
              <a:t>Подвижные игры;</a:t>
            </a:r>
          </a:p>
          <a:p>
            <a:pPr>
              <a:buFont typeface="Wingdings" pitchFamily="2" charset="2"/>
              <a:buChar char="q"/>
            </a:pPr>
            <a:r>
              <a:rPr lang="ru-RU" sz="2400" i="1" smtClean="0"/>
              <a:t>Игры со строительным материалом (конструирование);</a:t>
            </a:r>
          </a:p>
          <a:p>
            <a:pPr>
              <a:buFont typeface="Wingdings" pitchFamily="2" charset="2"/>
              <a:buChar char="q"/>
            </a:pPr>
            <a:r>
              <a:rPr lang="ru-RU" sz="2400" i="1" smtClean="0"/>
              <a:t>Игры с песком и водой.</a:t>
            </a:r>
          </a:p>
          <a:p>
            <a:endParaRPr lang="ru-RU" sz="2400" smtClean="0"/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Действие с предметами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8888" y="1628775"/>
            <a:ext cx="3810000" cy="38274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400" i="1" smtClean="0"/>
              <a:t>Предметная деятельность является предпосылкой развития игры.</a:t>
            </a:r>
          </a:p>
          <a:p>
            <a:pPr>
              <a:buFont typeface="Wingdings" pitchFamily="2" charset="2"/>
              <a:buNone/>
            </a:pPr>
            <a:endParaRPr lang="ru-RU" sz="2400" i="1" smtClean="0"/>
          </a:p>
        </p:txBody>
      </p:sp>
      <p:pic>
        <p:nvPicPr>
          <p:cNvPr id="20483" name="Picture 12" descr="презентация 0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51500" y="2708275"/>
            <a:ext cx="2641600" cy="2016125"/>
          </a:xfrm>
          <a:ln w="50800">
            <a:solidFill>
              <a:srgbClr val="FF6600"/>
            </a:solidFill>
          </a:ln>
        </p:spPr>
      </p:pic>
      <p:pic>
        <p:nvPicPr>
          <p:cNvPr id="20484" name="Picture 14" descr="Дет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195513" y="3789363"/>
            <a:ext cx="2376487" cy="2641600"/>
          </a:xfrm>
          <a:ln w="50800">
            <a:solidFill>
              <a:srgbClr val="FF6600"/>
            </a:solidFill>
          </a:ln>
        </p:spPr>
      </p:pic>
    </p:spTree>
  </p:cSld>
  <p:clrMapOvr>
    <a:masterClrMapping/>
  </p:clrMapOvr>
  <p:transition spd="slow" advClick="0" advTm="1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Сюжетно- дидактические игры с использованием народных игрушек </a:t>
            </a:r>
          </a:p>
        </p:txBody>
      </p:sp>
      <p:sp>
        <p:nvSpPr>
          <p:cNvPr id="2150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989138"/>
            <a:ext cx="38100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b="1" i="1" smtClean="0"/>
              <a:t>Игра «Репка»</a:t>
            </a:r>
          </a:p>
          <a:p>
            <a:pPr>
              <a:buFont typeface="Wingdings" pitchFamily="2" charset="2"/>
              <a:buChar char="q"/>
            </a:pPr>
            <a:r>
              <a:rPr lang="ru-RU" sz="2400" i="1" smtClean="0"/>
              <a:t>Сопровождение действий с предметом словом- способствует развитию речи и обогащению словарного запаса ребенка</a:t>
            </a:r>
            <a:r>
              <a:rPr lang="ru-RU" sz="2400" smtClean="0"/>
              <a:t>.</a:t>
            </a:r>
          </a:p>
        </p:txBody>
      </p:sp>
      <p:pic>
        <p:nvPicPr>
          <p:cNvPr id="21507" name="Picture 13" descr="Дет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67350" y="2017713"/>
            <a:ext cx="3165475" cy="1981200"/>
          </a:xfrm>
          <a:ln w="50800">
            <a:solidFill>
              <a:srgbClr val="0000FF"/>
            </a:solidFill>
          </a:ln>
        </p:spPr>
      </p:pic>
      <p:pic>
        <p:nvPicPr>
          <p:cNvPr id="21508" name="Picture 16" descr="Дет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643438" y="4365625"/>
            <a:ext cx="3163887" cy="1981200"/>
          </a:xfrm>
          <a:ln w="50800">
            <a:solidFill>
              <a:srgbClr val="0000FF"/>
            </a:solidFill>
          </a:ln>
        </p:spPr>
      </p:pic>
    </p:spTree>
  </p:cSld>
  <p:clrMapOvr>
    <a:masterClrMapping/>
  </p:clrMapOvr>
  <p:transition spd="slow" advClick="0" advTm="1000">
    <p:wipe dir="d"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  <a:t>Дидактическая игра</a:t>
            </a:r>
          </a:p>
        </p:txBody>
      </p:sp>
      <p:sp>
        <p:nvSpPr>
          <p:cNvPr id="22530" name="Rectangle 21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017713"/>
            <a:ext cx="4535487" cy="4114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000" smtClean="0"/>
              <a:t> В процессе действия с дидактическими игрушками дети получают представление о различных предметах, их величине, форме, окраске, особенностях материала из которого они сделаны.</a:t>
            </a:r>
          </a:p>
          <a:p>
            <a:pPr>
              <a:buFont typeface="Wingdings" pitchFamily="2" charset="2"/>
              <a:buChar char="q"/>
            </a:pPr>
            <a:r>
              <a:rPr lang="ru-RU" sz="2000" smtClean="0"/>
              <a:t>Дидактические игры способствуют развитию движений, сообразительности, развитию умения ориентироваться в пространстве.</a:t>
            </a:r>
          </a:p>
        </p:txBody>
      </p:sp>
      <p:pic>
        <p:nvPicPr>
          <p:cNvPr id="22531" name="Picture 15" descr="Дет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29288" y="2017713"/>
            <a:ext cx="2641600" cy="1981200"/>
          </a:xfrm>
          <a:ln w="50800">
            <a:solidFill>
              <a:srgbClr val="339966"/>
            </a:solidFill>
          </a:ln>
        </p:spPr>
      </p:pic>
      <p:pic>
        <p:nvPicPr>
          <p:cNvPr id="22532" name="Picture 11" descr="Дет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729288" y="4151313"/>
            <a:ext cx="2641600" cy="1981200"/>
          </a:xfrm>
          <a:ln w="50800">
            <a:solidFill>
              <a:srgbClr val="339966"/>
            </a:solidFill>
          </a:ln>
        </p:spPr>
      </p:pic>
    </p:spTree>
  </p:cSld>
  <p:clrMapOvr>
    <a:masterClrMapping/>
  </p:clrMapOvr>
  <p:transition spd="slow" advClick="0" advTm="1000">
    <p:wipe dir="d"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350963" y="476250"/>
            <a:ext cx="7793037" cy="1462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  <a:t>Подвижные игры</a:t>
            </a:r>
            <a:b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3200" b="1" i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1628775"/>
            <a:ext cx="3810000" cy="467995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000" i="1" smtClean="0"/>
              <a:t>Подвижные игры способствуют развитию координации движений, умению ориентироваться в пространстве, воспитанию активности и самостоятельности. </a:t>
            </a:r>
          </a:p>
          <a:p>
            <a:pPr>
              <a:buFont typeface="Wingdings 2" pitchFamily="18" charset="2"/>
              <a:buNone/>
            </a:pPr>
            <a:endParaRPr lang="ru-RU" sz="2000" i="1" smtClean="0"/>
          </a:p>
          <a:p>
            <a:pPr>
              <a:buFont typeface="Wingdings" pitchFamily="2" charset="2"/>
              <a:buChar char="q"/>
            </a:pPr>
            <a:r>
              <a:rPr lang="ru-RU" sz="2000" i="1" smtClean="0"/>
              <a:t>Участие ребенка в несложных подвижных и обучающих играх обогащает его самостоятельную сюжетно- отобразительную игру.</a:t>
            </a:r>
          </a:p>
        </p:txBody>
      </p:sp>
      <p:pic>
        <p:nvPicPr>
          <p:cNvPr id="23555" name="Picture 14" descr="Дет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51500" y="1125538"/>
            <a:ext cx="2952750" cy="2255837"/>
          </a:xfrm>
          <a:ln w="50800">
            <a:solidFill>
              <a:srgbClr val="993366"/>
            </a:solidFill>
          </a:ln>
        </p:spPr>
      </p:pic>
      <p:pic>
        <p:nvPicPr>
          <p:cNvPr id="23556" name="Picture 22" descr="Дет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729288" y="3933825"/>
            <a:ext cx="2932112" cy="2198688"/>
          </a:xfrm>
          <a:ln w="50800">
            <a:solidFill>
              <a:srgbClr val="993366"/>
            </a:solidFill>
          </a:ln>
        </p:spPr>
      </p:pic>
    </p:spTree>
  </p:cSld>
  <p:clrMapOvr>
    <a:masterClrMapping/>
  </p:clrMapOvr>
  <p:transition spd="slow" advClick="0" advTm="1000">
    <p:wipe dir="d"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1116013" y="549275"/>
            <a:ext cx="7756525" cy="14398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  <a:t>Игры со строительным материалом</a:t>
            </a:r>
            <a:b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  <a:t>Конструирование</a:t>
            </a:r>
            <a:b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b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3200" b="1" i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457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1844675"/>
            <a:ext cx="3810000" cy="428783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1800" i="1" smtClean="0"/>
              <a:t>Игры со строительным материалом способствуют развитию мышления, пространственного воображения. </a:t>
            </a:r>
          </a:p>
          <a:p>
            <a:pPr>
              <a:buFont typeface="Wingdings 2" pitchFamily="18" charset="2"/>
              <a:buNone/>
            </a:pPr>
            <a:endParaRPr lang="ru-RU" sz="1800" i="1" smtClean="0"/>
          </a:p>
          <a:p>
            <a:pPr>
              <a:buFont typeface="Wingdings" pitchFamily="2" charset="2"/>
              <a:buChar char="q"/>
            </a:pPr>
            <a:r>
              <a:rPr lang="ru-RU" sz="1800" i="1" smtClean="0"/>
              <a:t>У детей формируются различные умения, они овладевают общими способами действий, усваивают последовательность операций, познают конструктивные возможности строительных материалов. </a:t>
            </a:r>
          </a:p>
        </p:txBody>
      </p:sp>
      <p:pic>
        <p:nvPicPr>
          <p:cNvPr id="24579" name="Picture 10" descr="Дет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64163" y="1989138"/>
            <a:ext cx="2952750" cy="1981200"/>
          </a:xfrm>
          <a:ln w="50800">
            <a:solidFill>
              <a:srgbClr val="FFFF00"/>
            </a:solidFill>
          </a:ln>
        </p:spPr>
      </p:pic>
      <p:pic>
        <p:nvPicPr>
          <p:cNvPr id="24580" name="Picture 15" descr="Дет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364163" y="4076700"/>
            <a:ext cx="2952750" cy="2312988"/>
          </a:xfrm>
          <a:ln w="50800">
            <a:solidFill>
              <a:srgbClr val="FFFF00"/>
            </a:solidFill>
          </a:ln>
        </p:spPr>
      </p:pic>
    </p:spTree>
  </p:cSld>
  <p:clrMapOvr>
    <a:masterClrMapping/>
  </p:clrMapOvr>
  <p:transition spd="slow" advClick="0" advTm="1000">
    <p:wipe dir="d"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4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793038" cy="14620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  <a:t>Сюжетно- </a:t>
            </a:r>
            <a:r>
              <a:rPr lang="ru-RU" sz="3200" b="1" i="1" dirty="0" err="1" smtClean="0">
                <a:solidFill>
                  <a:schemeClr val="tx2">
                    <a:satMod val="130000"/>
                  </a:schemeClr>
                </a:solidFill>
              </a:rPr>
              <a:t>отобразительная</a:t>
            </a:r>
            <a:r>
              <a:rPr lang="ru-RU" sz="3200" b="1" i="1" dirty="0" smtClean="0">
                <a:solidFill>
                  <a:schemeClr val="tx2">
                    <a:satMod val="130000"/>
                  </a:schemeClr>
                </a:solidFill>
              </a:rPr>
              <a:t> игра</a:t>
            </a:r>
          </a:p>
        </p:txBody>
      </p:sp>
      <p:sp>
        <p:nvSpPr>
          <p:cNvPr id="25602" name="Rectangle 2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sz="2000" i="1" smtClean="0"/>
              <a:t>Сюжетно- отобразительные игры учат ребенка выполнять разные игровые действия (укладывать куклу, кормить ее, катать в коляске, перевозить в машинке грузы и т.д.), дополнять или заменять игровые действия первыми речевыми высказываниями («Ляля бай- бай», «Ляля куп- куп»). Детям предлагают разнообразный материал: образные игрушки, предметы- заместители. </a:t>
            </a:r>
          </a:p>
        </p:txBody>
      </p:sp>
      <p:pic>
        <p:nvPicPr>
          <p:cNvPr id="25603" name="Picture 23" descr="Дет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9700" y="4221163"/>
            <a:ext cx="3146425" cy="1981200"/>
          </a:xfrm>
          <a:ln w="50800">
            <a:solidFill>
              <a:srgbClr val="0000FF"/>
            </a:solidFill>
          </a:ln>
        </p:spPr>
      </p:pic>
      <p:pic>
        <p:nvPicPr>
          <p:cNvPr id="25604" name="Picture 30" descr="Дет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219700" y="1989138"/>
            <a:ext cx="3073400" cy="1981200"/>
          </a:xfrm>
          <a:ln w="50800">
            <a:solidFill>
              <a:srgbClr val="0000FF"/>
            </a:solidFill>
          </a:ln>
        </p:spPr>
      </p:pic>
    </p:spTree>
  </p:cSld>
  <p:clrMapOvr>
    <a:masterClrMapping/>
  </p:clrMapOvr>
  <p:transition spd="slow" advClick="0" advTm="1000">
    <p:wipe dir="d"/>
    <p:sndAc>
      <p:stSnd>
        <p:snd r:embed="rId2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781</TotalTime>
  <Words>286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  </vt:lpstr>
      <vt:lpstr> Восприятие, внимание, память и мышление ребенка функционируют и формируются главным образом в процессе предметных действий в раннем возрасте.   Игра представляет собой особую деятельность, которая расцветает в детские годы и сопровождает человека на протяжении всей его жизни.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ИГРЫ</vt:lpstr>
      <vt:lpstr>Действие с предметами</vt:lpstr>
      <vt:lpstr>Сюжетно- дидактические игры с использованием народных игрушек </vt:lpstr>
      <vt:lpstr>Дидактическая игра</vt:lpstr>
      <vt:lpstr>Подвижные игры </vt:lpstr>
      <vt:lpstr>  Игры со строительным материалом Конструирование     </vt:lpstr>
      <vt:lpstr>Сюжетно- отобразительная игра</vt:lpstr>
      <vt:lpstr>Игры с песком</vt:lpstr>
      <vt:lpstr>Игры с водой</vt:lpstr>
      <vt:lpstr>Фотовыставка  «Я играю дома»</vt:lpstr>
      <vt:lpstr> «Я и моя любимая игрушка»</vt:lpstr>
      <vt:lpstr> Литература для родителей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города Москвы Северо-Восточное окружное управление образования</dc:title>
  <dc:creator>Анна</dc:creator>
  <cp:lastModifiedBy>polzovatel</cp:lastModifiedBy>
  <cp:revision>73</cp:revision>
  <dcterms:created xsi:type="dcterms:W3CDTF">2010-11-10T17:15:07Z</dcterms:created>
  <dcterms:modified xsi:type="dcterms:W3CDTF">2015-04-23T10:06:47Z</dcterms:modified>
</cp:coreProperties>
</file>