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4" r:id="rId3"/>
    <p:sldId id="265" r:id="rId4"/>
    <p:sldId id="258" r:id="rId5"/>
    <p:sldId id="278" r:id="rId6"/>
    <p:sldId id="287" r:id="rId7"/>
    <p:sldId id="288" r:id="rId8"/>
    <p:sldId id="269" r:id="rId9"/>
    <p:sldId id="261" r:id="rId10"/>
    <p:sldId id="282" r:id="rId11"/>
    <p:sldId id="286" r:id="rId12"/>
    <p:sldId id="285" r:id="rId13"/>
    <p:sldId id="279" r:id="rId14"/>
    <p:sldId id="280" r:id="rId15"/>
    <p:sldId id="267" r:id="rId16"/>
    <p:sldId id="268" r:id="rId17"/>
    <p:sldId id="271" r:id="rId18"/>
    <p:sldId id="26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15" autoAdjust="0"/>
    <p:restoredTop sz="86477" autoAdjust="0"/>
  </p:normalViewPr>
  <p:slideViewPr>
    <p:cSldViewPr>
      <p:cViewPr varScale="1">
        <p:scale>
          <a:sx n="112" d="100"/>
          <a:sy n="112" d="100"/>
        </p:scale>
        <p:origin x="-384" y="-78"/>
      </p:cViewPr>
      <p:guideLst>
        <p:guide orient="horz" pos="2160"/>
        <p:guide pos="2880"/>
      </p:guideLst>
    </p:cSldViewPr>
  </p:slideViewPr>
  <p:outlineViewPr>
    <p:cViewPr>
      <p:scale>
        <a:sx n="33" d="100"/>
        <a:sy n="33" d="100"/>
      </p:scale>
      <p:origin x="0" y="228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A5160911-94E5-4BB2-8966-44ABAA573913}" type="datetimeFigureOut">
              <a:rPr lang="en-US"/>
              <a:pPr>
                <a:defRPr/>
              </a:pPr>
              <a:t>11/29/2023</a:t>
            </a:fld>
            <a:endParaRPr lang="en-US"/>
          </a:p>
        </p:txBody>
      </p:sp>
      <p:sp>
        <p:nvSpPr>
          <p:cNvPr id="5" name="Нижний колонтитул 18"/>
          <p:cNvSpPr>
            <a:spLocks noGrp="1"/>
          </p:cNvSpPr>
          <p:nvPr>
            <p:ph type="ftr" sz="quarter" idx="11"/>
          </p:nvPr>
        </p:nvSpPr>
        <p:spPr/>
        <p:txBody>
          <a:bodyPr/>
          <a:lstStyle>
            <a:lvl1pPr>
              <a:defRPr/>
            </a:lvl1pPr>
          </a:lstStyle>
          <a:p>
            <a:pPr>
              <a:defRPr/>
            </a:pPr>
            <a:endParaRPr lang="en-US"/>
          </a:p>
        </p:txBody>
      </p:sp>
      <p:sp>
        <p:nvSpPr>
          <p:cNvPr id="6" name="Номер слайда 26"/>
          <p:cNvSpPr>
            <a:spLocks noGrp="1"/>
          </p:cNvSpPr>
          <p:nvPr>
            <p:ph type="sldNum" sz="quarter" idx="12"/>
          </p:nvPr>
        </p:nvSpPr>
        <p:spPr/>
        <p:txBody>
          <a:bodyPr/>
          <a:lstStyle>
            <a:lvl1pPr>
              <a:defRPr/>
            </a:lvl1pPr>
          </a:lstStyle>
          <a:p>
            <a:pPr>
              <a:defRPr/>
            </a:pPr>
            <a:fld id="{4239B417-9785-4757-80A0-D2D26E0DFF3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3431985-85E7-44C2-9B8C-FC32AF5656B4}" type="datetimeFigureOut">
              <a:rPr lang="en-US"/>
              <a:pPr>
                <a:defRPr/>
              </a:pPr>
              <a:t>11/29/2023</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878940D3-0378-4532-AC57-0702AAB7C5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EAEF206-BB31-48CB-8342-E3641B92ADEE}" type="datetimeFigureOut">
              <a:rPr lang="en-US"/>
              <a:pPr>
                <a:defRPr/>
              </a:pPr>
              <a:t>11/29/2023</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987B3CC7-2D65-45D6-85E8-29BA7AF4D9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3273B7B-5A6E-4EEF-B8A8-784999D2F707}" type="datetimeFigureOut">
              <a:rPr lang="en-US"/>
              <a:pPr>
                <a:defRPr/>
              </a:pPr>
              <a:t>11/29/2023</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61F23058-2E68-441F-B62A-5E5A2C5441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449BB7D-FF87-4624-9DD4-0144891E8D64}" type="datetimeFigureOut">
              <a:rPr lang="en-US"/>
              <a:pPr>
                <a:defRPr/>
              </a:pPr>
              <a:t>11/29/2023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0DE2798-5042-451B-A904-8F78AB8A953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1CCF34E-0D1E-4464-86A3-7CB36DDED624}" type="datetimeFigureOut">
              <a:rPr lang="en-US"/>
              <a:pPr>
                <a:defRPr/>
              </a:pPr>
              <a:t>11/29/2023</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B5A8A520-4EF6-483C-B5DF-29DCC76F99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A275B5F0-ACE5-4CCE-BA90-E05E165E96BD}" type="datetimeFigureOut">
              <a:rPr lang="en-US"/>
              <a:pPr>
                <a:defRPr/>
              </a:pPr>
              <a:t>11/29/2023</a:t>
            </a:fld>
            <a:endParaRPr lang="en-US"/>
          </a:p>
        </p:txBody>
      </p:sp>
      <p:sp>
        <p:nvSpPr>
          <p:cNvPr id="8" name="Нижний колонтитул 21"/>
          <p:cNvSpPr>
            <a:spLocks noGrp="1"/>
          </p:cNvSpPr>
          <p:nvPr>
            <p:ph type="ftr" sz="quarter" idx="11"/>
          </p:nvPr>
        </p:nvSpPr>
        <p:spPr/>
        <p:txBody>
          <a:bodyPr/>
          <a:lstStyle>
            <a:lvl1pPr>
              <a:defRPr/>
            </a:lvl1pPr>
          </a:lstStyle>
          <a:p>
            <a:pPr>
              <a:defRPr/>
            </a:pPr>
            <a:endParaRPr lang="en-US"/>
          </a:p>
        </p:txBody>
      </p:sp>
      <p:sp>
        <p:nvSpPr>
          <p:cNvPr id="9" name="Номер слайда 17"/>
          <p:cNvSpPr>
            <a:spLocks noGrp="1"/>
          </p:cNvSpPr>
          <p:nvPr>
            <p:ph type="sldNum" sz="quarter" idx="12"/>
          </p:nvPr>
        </p:nvSpPr>
        <p:spPr/>
        <p:txBody>
          <a:bodyPr/>
          <a:lstStyle>
            <a:lvl1pPr>
              <a:defRPr/>
            </a:lvl1pPr>
          </a:lstStyle>
          <a:p>
            <a:pPr>
              <a:defRPr/>
            </a:pPr>
            <a:fld id="{4D064C79-7445-4501-96BB-74E119AABE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BBC0952A-4866-4AB3-B2B0-0F808C704A11}" type="datetimeFigureOut">
              <a:rPr lang="en-US"/>
              <a:pPr>
                <a:defRPr/>
              </a:pPr>
              <a:t>11/29/2023</a:t>
            </a:fld>
            <a:endParaRPr lang="en-US"/>
          </a:p>
        </p:txBody>
      </p:sp>
      <p:sp>
        <p:nvSpPr>
          <p:cNvPr id="4" name="Нижний колонтитул 21"/>
          <p:cNvSpPr>
            <a:spLocks noGrp="1"/>
          </p:cNvSpPr>
          <p:nvPr>
            <p:ph type="ftr" sz="quarter" idx="11"/>
          </p:nvPr>
        </p:nvSpPr>
        <p:spPr/>
        <p:txBody>
          <a:bodyPr/>
          <a:lstStyle>
            <a:lvl1pPr>
              <a:defRPr/>
            </a:lvl1pPr>
          </a:lstStyle>
          <a:p>
            <a:pPr>
              <a:defRPr/>
            </a:pPr>
            <a:endParaRPr lang="en-US"/>
          </a:p>
        </p:txBody>
      </p:sp>
      <p:sp>
        <p:nvSpPr>
          <p:cNvPr id="5" name="Номер слайда 17"/>
          <p:cNvSpPr>
            <a:spLocks noGrp="1"/>
          </p:cNvSpPr>
          <p:nvPr>
            <p:ph type="sldNum" sz="quarter" idx="12"/>
          </p:nvPr>
        </p:nvSpPr>
        <p:spPr/>
        <p:txBody>
          <a:bodyPr/>
          <a:lstStyle>
            <a:lvl1pPr>
              <a:defRPr/>
            </a:lvl1pPr>
          </a:lstStyle>
          <a:p>
            <a:pPr>
              <a:defRPr/>
            </a:pPr>
            <a:fld id="{7612B106-73BB-46C3-A08B-FAD3829221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9E73CDE-02BA-495F-85B5-DBA2561255DB}" type="datetimeFigureOut">
              <a:rPr lang="en-US"/>
              <a:pPr>
                <a:defRPr/>
              </a:pPr>
              <a:t>11/29/2023</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en-US"/>
          </a:p>
        </p:txBody>
      </p:sp>
      <p:sp>
        <p:nvSpPr>
          <p:cNvPr id="4" name="Номер слайда 17"/>
          <p:cNvSpPr>
            <a:spLocks noGrp="1"/>
          </p:cNvSpPr>
          <p:nvPr>
            <p:ph type="sldNum" sz="quarter" idx="12"/>
          </p:nvPr>
        </p:nvSpPr>
        <p:spPr/>
        <p:txBody>
          <a:bodyPr/>
          <a:lstStyle>
            <a:lvl1pPr>
              <a:defRPr/>
            </a:lvl1pPr>
          </a:lstStyle>
          <a:p>
            <a:pPr>
              <a:defRPr/>
            </a:pPr>
            <a:fld id="{F9FF64C7-B541-476C-976E-E7C153A752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C8E1EF2-F81E-426A-B62F-82FA8896A920}" type="datetimeFigureOut">
              <a:rPr lang="en-US"/>
              <a:pPr>
                <a:defRPr/>
              </a:pPr>
              <a:t>11/29/2023</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A92656AC-CB53-4119-9B4F-622135A2C5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E6B88CE5-129F-4777-8C5C-27A6443D25B5}" type="datetimeFigureOut">
              <a:rPr lang="en-US"/>
              <a:pPr>
                <a:defRPr/>
              </a:pPr>
              <a:t>11/29/2023</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endParaRPr lang="en-US"/>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7B1CF48E-1FDB-41F4-B784-C5BEED20D0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6A8B225F-F2C2-493F-A56B-82CB64AF8C54}" type="datetimeFigureOut">
              <a:rPr lang="en-US"/>
              <a:pPr>
                <a:defRPr/>
              </a:pPr>
              <a:t>11/29/2023</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7060E63-83D1-453E-8DB7-A7052B9B5D40}" type="slidenum">
              <a:rPr lang="en-US"/>
              <a:pPr>
                <a:defRPr/>
              </a:pPr>
              <a:t>‹#›</a:t>
            </a:fld>
            <a:endParaRPr lang="en-US"/>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5" r:id="rId3"/>
    <p:sldLayoutId id="2147483862" r:id="rId4"/>
    <p:sldLayoutId id="2147483861" r:id="rId5"/>
    <p:sldLayoutId id="2147483860" r:id="rId6"/>
    <p:sldLayoutId id="2147483859" r:id="rId7"/>
    <p:sldLayoutId id="2147483858" r:id="rId8"/>
    <p:sldLayoutId id="2147483866" r:id="rId9"/>
    <p:sldLayoutId id="2147483857" r:id="rId10"/>
    <p:sldLayoutId id="214748385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785794"/>
            <a:ext cx="6984776" cy="2067141"/>
          </a:xfrm>
        </p:spPr>
        <p:txBody>
          <a:bodyPr/>
          <a:lstStyle/>
          <a:p>
            <a:pPr fontAlgn="auto">
              <a:spcAft>
                <a:spcPts val="0"/>
              </a:spcAft>
              <a:defRPr/>
            </a:pPr>
            <a:r>
              <a:rPr lang="ru-RU" sz="5400" dirty="0" smtClean="0">
                <a:solidFill>
                  <a:srgbClr val="7030A0"/>
                </a:solidFill>
                <a:cs typeface="Aharoni" pitchFamily="2" charset="-79"/>
              </a:rPr>
              <a:t>Адаптация детей к детскому саду</a:t>
            </a:r>
            <a:r>
              <a:rPr lang="ru-RU" sz="5400" dirty="0" smtClean="0">
                <a:solidFill>
                  <a:srgbClr val="7030A0"/>
                </a:solidFill>
              </a:rPr>
              <a:t>. </a:t>
            </a:r>
            <a:endParaRPr lang="ru-RU" sz="5400" dirty="0">
              <a:solidFill>
                <a:srgbClr val="7030A0"/>
              </a:solidFill>
            </a:endParaRPr>
          </a:p>
        </p:txBody>
      </p:sp>
      <p:sp>
        <p:nvSpPr>
          <p:cNvPr id="13314" name="Subtitle 2"/>
          <p:cNvSpPr>
            <a:spLocks noGrp="1"/>
          </p:cNvSpPr>
          <p:nvPr>
            <p:ph type="subTitle" idx="1"/>
          </p:nvPr>
        </p:nvSpPr>
        <p:spPr>
          <a:xfrm>
            <a:off x="5076825" y="3284538"/>
            <a:ext cx="3783013" cy="1728787"/>
          </a:xfrm>
        </p:spPr>
        <p:txBody>
          <a:bodyPr/>
          <a:lstStyle/>
          <a:p>
            <a:pPr marR="0">
              <a:spcBef>
                <a:spcPct val="0"/>
              </a:spcBef>
            </a:pPr>
            <a:r>
              <a:rPr lang="ru-RU" sz="1600" b="1" i="1" smtClean="0"/>
              <a:t> </a:t>
            </a:r>
            <a:r>
              <a:rPr lang="ru-RU" sz="1600" b="1" i="1" smtClean="0">
                <a:latin typeface="Arial" charset="0"/>
              </a:rPr>
              <a:t>Подготовила педагог-психолог Ю.В.Баширова</a:t>
            </a:r>
            <a:endParaRPr lang="ru-RU" sz="1600" b="1" i="1" smtClean="0">
              <a:solidFill>
                <a:srgbClr val="002060"/>
              </a:solidFill>
              <a:latin typeface="Arial" charset="0"/>
            </a:endParaRPr>
          </a:p>
        </p:txBody>
      </p:sp>
      <p:sp>
        <p:nvSpPr>
          <p:cNvPr id="13315" name="Прямоугольник 4"/>
          <p:cNvSpPr>
            <a:spLocks noChangeArrowheads="1"/>
          </p:cNvSpPr>
          <p:nvPr/>
        </p:nvSpPr>
        <p:spPr bwMode="auto">
          <a:xfrm>
            <a:off x="2500313" y="1214438"/>
            <a:ext cx="4400550" cy="369887"/>
          </a:xfrm>
          <a:prstGeom prst="rect">
            <a:avLst/>
          </a:prstGeom>
          <a:noFill/>
          <a:ln w="9525">
            <a:noFill/>
            <a:miter lim="800000"/>
            <a:headEnd/>
            <a:tailEnd/>
          </a:ln>
        </p:spPr>
        <p:txBody>
          <a:bodyPr>
            <a:spAutoFit/>
          </a:bodyPr>
          <a:lstStyle/>
          <a:p>
            <a:endParaRPr lang="ru-RU">
              <a:latin typeface="Constantia" pitchFamily="18" charset="0"/>
            </a:endParaRPr>
          </a:p>
        </p:txBody>
      </p:sp>
      <p:pic>
        <p:nvPicPr>
          <p:cNvPr id="13316" name="Picture 2" descr="C:\Users\user\Downloads\адаптация-к-детскому-саду.jpg"/>
          <p:cNvPicPr>
            <a:picLocks noChangeAspect="1" noChangeArrowheads="1"/>
          </p:cNvPicPr>
          <p:nvPr/>
        </p:nvPicPr>
        <p:blipFill>
          <a:blip r:embed="rId2"/>
          <a:srcRect/>
          <a:stretch>
            <a:fillRect/>
          </a:stretch>
        </p:blipFill>
        <p:spPr bwMode="auto">
          <a:xfrm>
            <a:off x="1116013" y="3357563"/>
            <a:ext cx="3643312" cy="242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650" y="0"/>
            <a:ext cx="7124700" cy="1600200"/>
          </a:xfrm>
        </p:spPr>
        <p:txBody>
          <a:bodyPr>
            <a:normAutofit/>
          </a:bodyPr>
          <a:lstStyle/>
          <a:p>
            <a:pPr algn="just" fontAlgn="auto">
              <a:spcAft>
                <a:spcPts val="0"/>
              </a:spcAft>
              <a:defRPr/>
            </a:pPr>
            <a:r>
              <a:rPr lang="en-US" sz="1400" dirty="0" smtClean="0">
                <a:solidFill>
                  <a:schemeClr val="tx1">
                    <a:lumMod val="75000"/>
                    <a:lumOff val="25000"/>
                  </a:schemeClr>
                </a:solidFill>
                <a:cs typeface="Trebuchet MS"/>
              </a:rPr>
              <a:t>        </a:t>
            </a:r>
            <a:endParaRPr lang="ru-RU" dirty="0"/>
          </a:p>
        </p:txBody>
      </p:sp>
      <p:sp>
        <p:nvSpPr>
          <p:cNvPr id="22530" name="Содержимое 2"/>
          <p:cNvSpPr>
            <a:spLocks noGrp="1"/>
          </p:cNvSpPr>
          <p:nvPr>
            <p:ph idx="1"/>
          </p:nvPr>
        </p:nvSpPr>
        <p:spPr>
          <a:xfrm>
            <a:off x="1009650" y="642938"/>
            <a:ext cx="7124700" cy="5216525"/>
          </a:xfrm>
        </p:spPr>
        <p:txBody>
          <a:bodyPr/>
          <a:lstStyle/>
          <a:p>
            <a:pPr algn="just"/>
            <a:r>
              <a:rPr lang="ru-RU" smtClean="0"/>
              <a:t>При лёгкой адаптации отрицательное эмоциональное состояние длится недолго. В это время малыш плохо спит, теряет аппетит, неохотно играет с детьми. Но в течение месяца после поступления в детский сад по мере привыкания к новым условиям всё нормализуется: появляется аппетит, налаживается сон, речь может затормаживаться, но ребёнок может может откликаться и выполнять указания взрослого. </a:t>
            </a:r>
          </a:p>
          <a:p>
            <a:pPr algn="just">
              <a:buFont typeface="Wingdings 2" pitchFamily="18" charset="2"/>
              <a:buNone/>
            </a:pPr>
            <a:r>
              <a:rPr lang="ru-RU"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400" dirty="0" smtClean="0">
                <a:solidFill>
                  <a:schemeClr val="tx1">
                    <a:lumMod val="75000"/>
                    <a:lumOff val="25000"/>
                  </a:schemeClr>
                </a:solidFill>
                <a:cs typeface="Trebuchet MS"/>
              </a:rPr>
              <a:t>     </a:t>
            </a:r>
            <a:r>
              <a:rPr lang="ru-RU" sz="3200" dirty="0" smtClean="0">
                <a:solidFill>
                  <a:schemeClr val="tx1">
                    <a:lumMod val="75000"/>
                    <a:lumOff val="25000"/>
                  </a:schemeClr>
                </a:solidFill>
                <a:cs typeface="Trebuchet MS"/>
              </a:rPr>
              <a:t>   </a:t>
            </a:r>
            <a:endParaRPr lang="ru-RU" sz="1400" dirty="0"/>
          </a:p>
        </p:txBody>
      </p:sp>
      <p:sp>
        <p:nvSpPr>
          <p:cNvPr id="3" name="Содержимое 2"/>
          <p:cNvSpPr>
            <a:spLocks noGrp="1"/>
          </p:cNvSpPr>
          <p:nvPr>
            <p:ph idx="1"/>
          </p:nvPr>
        </p:nvSpPr>
        <p:spPr>
          <a:xfrm>
            <a:off x="1009650" y="357188"/>
            <a:ext cx="7124700" cy="5502275"/>
          </a:xfrm>
        </p:spPr>
        <p:txBody>
          <a:bodyPr>
            <a:normAutofit/>
          </a:bodyPr>
          <a:lstStyle/>
          <a:p>
            <a:pPr>
              <a:lnSpc>
                <a:spcPct val="90000"/>
              </a:lnSpc>
            </a:pPr>
            <a:r>
              <a:rPr lang="ru-RU" sz="2400" smtClean="0"/>
              <a:t>При адаптации средней тяжести эмоциональное состояние ребёнка нормализуется более медленно и на протяжении первого месяца после поступления он болеет, как правило, острыми респираторными инфекциями. Эмоциональное состояние ребёнка нестабильно в течение месяца, плаксивость в течение всего дня. Отношение к близким – эмоционально– возбуждённое плачь, крик при расставании и встрече. Отношение к детям, как правило, безразличное, но может быть и заинтересованным</a:t>
            </a:r>
            <a:r>
              <a:rPr lang="en-US" sz="2400" smtClean="0"/>
              <a:t>. </a:t>
            </a:r>
            <a:r>
              <a:rPr lang="ru-RU" sz="2400" smtClean="0"/>
              <a:t>Однако при эмоциональной поддержке взрослого ребёнок проявляет познавательную и поведенческую активность, легче привыкая к новой ситуации.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650" y="142875"/>
            <a:ext cx="7124700" cy="3500438"/>
          </a:xfrm>
        </p:spPr>
        <p:txBody>
          <a:bodyPr>
            <a:normAutofit/>
          </a:bodyPr>
          <a:lstStyle/>
          <a:p>
            <a:pPr fontAlgn="auto">
              <a:spcAft>
                <a:spcPts val="0"/>
              </a:spcAft>
              <a:defRPr/>
            </a:pPr>
            <a:r>
              <a:rPr lang="ru-RU" sz="3200" dirty="0" smtClean="0">
                <a:solidFill>
                  <a:schemeClr val="tx1">
                    <a:lumMod val="75000"/>
                    <a:lumOff val="25000"/>
                  </a:schemeClr>
                </a:solidFill>
                <a:cs typeface="Trebuchet MS"/>
              </a:rPr>
              <a:t> </a:t>
            </a:r>
            <a:r>
              <a:rPr lang="ru-RU" sz="1400" dirty="0" smtClean="0">
                <a:solidFill>
                  <a:schemeClr val="tx1">
                    <a:lumMod val="75000"/>
                    <a:lumOff val="25000"/>
                  </a:schemeClr>
                </a:solidFill>
                <a:cs typeface="Trebuchet MS"/>
              </a:rPr>
              <a:t> </a:t>
            </a:r>
            <a:endParaRPr lang="ru-RU" sz="1400" dirty="0"/>
          </a:p>
        </p:txBody>
      </p:sp>
      <p:sp>
        <p:nvSpPr>
          <p:cNvPr id="3" name="Содержимое 2"/>
          <p:cNvSpPr>
            <a:spLocks noGrp="1"/>
          </p:cNvSpPr>
          <p:nvPr>
            <p:ph idx="1"/>
          </p:nvPr>
        </p:nvSpPr>
        <p:spPr>
          <a:xfrm>
            <a:off x="1009650" y="714375"/>
            <a:ext cx="7124700" cy="5145088"/>
          </a:xfrm>
        </p:spPr>
        <p:txBody>
          <a:bodyPr>
            <a:normAutofit/>
          </a:bodyPr>
          <a:lstStyle/>
          <a:p>
            <a:pPr>
              <a:lnSpc>
                <a:spcPct val="80000"/>
              </a:lnSpc>
            </a:pPr>
            <a:r>
              <a:rPr lang="ru-RU" sz="2000" smtClean="0"/>
              <a:t>Самой нежелательной является тяжёлая адаптация, когда эмоциональное состояние ребёнка нормализуется очень медленно (иногда этот процесс длится несколько месяцев). В этот период ребёнок либо переносит повторные заболевания, часто протекающие с осложнениями, либо проявляет стойкие нарушения поведения. Ребёнок плохо засыпает, сон короткий. Вскрикивает, плачет во сне, просыпается со слезами. Аппетит снижается, может возникнуть стойкий отказ от еды, невротическая рвота, бесконтрольный стул. Реакции ребёнка, направлены на выход из ситуации: это либо активное эмоциональное состояние (плачь, негодующий крик, агрессивно– разрушительные реакции, двигательный протест). Либо активность отсутствует при выраженных отрицательных реакциях (тихий плач, хныканье, пассивное подчинение, подавленность, напряжённость). Отношение к детям: избегает, сторонится или проявляет агрессию. Отказывается от участия в деятельности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650" y="0"/>
            <a:ext cx="7124700" cy="1412875"/>
          </a:xfrm>
        </p:spPr>
        <p:txBody>
          <a:bodyPr>
            <a:normAutofit fontScale="90000"/>
          </a:bodyPr>
          <a:lstStyle/>
          <a:p>
            <a:pPr algn="ctr" fontAlgn="auto">
              <a:spcAft>
                <a:spcPts val="0"/>
              </a:spcAft>
              <a:defRPr/>
            </a:pPr>
            <a:r>
              <a:rPr lang="ru-RU" b="1" dirty="0" smtClean="0">
                <a:solidFill>
                  <a:srgbClr val="7030A0"/>
                </a:solidFill>
              </a:rPr>
              <a:t>Признаки успешной адаптации</a:t>
            </a:r>
            <a:endParaRPr lang="ru-RU" b="1" dirty="0">
              <a:solidFill>
                <a:srgbClr val="7030A0"/>
              </a:solidFill>
            </a:endParaRPr>
          </a:p>
        </p:txBody>
      </p:sp>
      <p:sp>
        <p:nvSpPr>
          <p:cNvPr id="3" name="Объект 2"/>
          <p:cNvSpPr>
            <a:spLocks noGrp="1"/>
          </p:cNvSpPr>
          <p:nvPr>
            <p:ph idx="1"/>
          </p:nvPr>
        </p:nvSpPr>
        <p:spPr>
          <a:xfrm>
            <a:off x="755650" y="1484313"/>
            <a:ext cx="7124700" cy="5113337"/>
          </a:xfrm>
        </p:spPr>
        <p:txBody>
          <a:bodyPr>
            <a:normAutofit/>
          </a:bodyPr>
          <a:lstStyle/>
          <a:p>
            <a:pPr>
              <a:lnSpc>
                <a:spcPct val="90000"/>
              </a:lnSpc>
            </a:pPr>
            <a:r>
              <a:rPr lang="ru-RU" sz="1900" b="1" smtClean="0">
                <a:solidFill>
                  <a:srgbClr val="002060"/>
                </a:solidFill>
              </a:rPr>
              <a:t>Хороший аппетит.</a:t>
            </a:r>
            <a:endParaRPr lang="en-US" sz="1900" b="1" smtClean="0">
              <a:solidFill>
                <a:srgbClr val="002060"/>
              </a:solidFill>
            </a:endParaRPr>
          </a:p>
          <a:p>
            <a:pPr>
              <a:lnSpc>
                <a:spcPct val="90000"/>
              </a:lnSpc>
              <a:buFont typeface="Wingdings 2" pitchFamily="18" charset="2"/>
              <a:buNone/>
            </a:pPr>
            <a:endParaRPr lang="ru-RU" sz="1900" b="1" smtClean="0">
              <a:solidFill>
                <a:srgbClr val="002060"/>
              </a:solidFill>
            </a:endParaRPr>
          </a:p>
          <a:p>
            <a:pPr>
              <a:lnSpc>
                <a:spcPct val="90000"/>
              </a:lnSpc>
            </a:pPr>
            <a:r>
              <a:rPr lang="ru-RU" sz="1900" b="1" smtClean="0">
                <a:solidFill>
                  <a:srgbClr val="002060"/>
                </a:solidFill>
              </a:rPr>
              <a:t>Спокойный сон.</a:t>
            </a:r>
          </a:p>
          <a:p>
            <a:pPr>
              <a:lnSpc>
                <a:spcPct val="90000"/>
              </a:lnSpc>
              <a:buFont typeface="Wingdings 2" pitchFamily="18" charset="2"/>
              <a:buNone/>
            </a:pPr>
            <a:r>
              <a:rPr lang="ru-RU" altLang="ru-RU" sz="1900" smtClean="0">
                <a:latin typeface="Times New Roman" pitchFamily="18" charset="0"/>
                <a:ea typeface="Calibri" pitchFamily="34" charset="0"/>
                <a:cs typeface="Times New Roman" pitchFamily="18" charset="0"/>
              </a:rPr>
              <a:t>      Засыпает как обычно, по ночам не просыпается, </a:t>
            </a:r>
          </a:p>
          <a:p>
            <a:pPr>
              <a:lnSpc>
                <a:spcPct val="90000"/>
              </a:lnSpc>
              <a:buFont typeface="Wingdings 2" pitchFamily="18" charset="2"/>
              <a:buNone/>
            </a:pPr>
            <a:r>
              <a:rPr lang="ru-RU" altLang="ru-RU" sz="1900" smtClean="0">
                <a:latin typeface="Times New Roman" pitchFamily="18" charset="0"/>
                <a:ea typeface="Calibri" pitchFamily="34" charset="0"/>
                <a:cs typeface="Times New Roman" pitchFamily="18" charset="0"/>
              </a:rPr>
              <a:t>      не плачет, не просыпается во сне.</a:t>
            </a:r>
          </a:p>
          <a:p>
            <a:pPr>
              <a:lnSpc>
                <a:spcPct val="90000"/>
              </a:lnSpc>
            </a:pPr>
            <a:r>
              <a:rPr lang="ru-RU" altLang="ru-RU" sz="1900" b="1" smtClean="0">
                <a:solidFill>
                  <a:srgbClr val="002060"/>
                </a:solidFill>
                <a:ea typeface="Calibri" pitchFamily="34" charset="0"/>
                <a:cs typeface="Times New Roman" pitchFamily="18" charset="0"/>
              </a:rPr>
              <a:t>Легко просыпается по утрам.</a:t>
            </a:r>
          </a:p>
          <a:p>
            <a:pPr>
              <a:lnSpc>
                <a:spcPct val="90000"/>
              </a:lnSpc>
            </a:pPr>
            <a:endParaRPr lang="ru-RU" sz="1900" b="1" smtClean="0">
              <a:solidFill>
                <a:srgbClr val="002060"/>
              </a:solidFill>
            </a:endParaRPr>
          </a:p>
          <a:p>
            <a:pPr>
              <a:lnSpc>
                <a:spcPct val="90000"/>
              </a:lnSpc>
            </a:pPr>
            <a:r>
              <a:rPr lang="ru-RU" sz="1900" b="1" smtClean="0">
                <a:solidFill>
                  <a:srgbClr val="002060"/>
                </a:solidFill>
              </a:rPr>
              <a:t>Охотное общение с другими детьми.</a:t>
            </a:r>
            <a:endParaRPr lang="en-US" sz="1900" b="1" smtClean="0">
              <a:solidFill>
                <a:srgbClr val="002060"/>
              </a:solidFill>
            </a:endParaRPr>
          </a:p>
          <a:p>
            <a:pPr>
              <a:lnSpc>
                <a:spcPct val="90000"/>
              </a:lnSpc>
            </a:pPr>
            <a:endParaRPr lang="ru-RU" sz="1900" b="1" smtClean="0">
              <a:solidFill>
                <a:srgbClr val="002060"/>
              </a:solidFill>
            </a:endParaRPr>
          </a:p>
          <a:p>
            <a:pPr>
              <a:lnSpc>
                <a:spcPct val="90000"/>
              </a:lnSpc>
            </a:pPr>
            <a:r>
              <a:rPr lang="ru-RU" sz="1900" b="1" smtClean="0">
                <a:solidFill>
                  <a:srgbClr val="002060"/>
                </a:solidFill>
              </a:rPr>
              <a:t>Адекватная реакция на любое предложение воспитателя.</a:t>
            </a:r>
            <a:endParaRPr lang="en-US" sz="1900" b="1" smtClean="0">
              <a:solidFill>
                <a:srgbClr val="002060"/>
              </a:solidFill>
            </a:endParaRPr>
          </a:p>
          <a:p>
            <a:pPr>
              <a:lnSpc>
                <a:spcPct val="90000"/>
              </a:lnSpc>
            </a:pPr>
            <a:r>
              <a:rPr lang="ru-RU" altLang="ru-RU" sz="1900" b="1" smtClean="0">
                <a:solidFill>
                  <a:srgbClr val="002060"/>
                </a:solidFill>
              </a:rPr>
              <a:t>Нормальное поведение. </a:t>
            </a:r>
          </a:p>
          <a:p>
            <a:pPr>
              <a:lnSpc>
                <a:spcPct val="90000"/>
              </a:lnSpc>
              <a:buFont typeface="Wingdings 2" pitchFamily="18" charset="2"/>
              <a:buNone/>
            </a:pPr>
            <a:r>
              <a:rPr lang="ru-RU" altLang="ru-RU" sz="1900" b="1" smtClean="0">
                <a:solidFill>
                  <a:srgbClr val="002060"/>
                </a:solidFill>
                <a:latin typeface="Times New Roman" pitchFamily="18" charset="0"/>
              </a:rPr>
              <a:t>      </a:t>
            </a:r>
            <a:r>
              <a:rPr lang="ru-RU" altLang="ru-RU" sz="1900" smtClean="0">
                <a:latin typeface="Times New Roman" pitchFamily="18" charset="0"/>
              </a:rPr>
              <a:t>Дома ведет себя как обычно – не цепляется за маму, не бегает,</a:t>
            </a:r>
          </a:p>
          <a:p>
            <a:pPr>
              <a:lnSpc>
                <a:spcPct val="90000"/>
              </a:lnSpc>
              <a:buFont typeface="Wingdings 2" pitchFamily="18" charset="2"/>
              <a:buNone/>
            </a:pPr>
            <a:r>
              <a:rPr lang="ru-RU" altLang="ru-RU" sz="1900" smtClean="0">
                <a:latin typeface="Times New Roman" pitchFamily="18" charset="0"/>
              </a:rPr>
              <a:t>       не капризничает;</a:t>
            </a:r>
            <a:endParaRPr lang="ru-RU" sz="1900" b="1" smtClean="0"/>
          </a:p>
          <a:p>
            <a:pPr>
              <a:lnSpc>
                <a:spcPct val="90000"/>
              </a:lnSpc>
            </a:pPr>
            <a:r>
              <a:rPr lang="ru-RU" sz="1900" b="1" smtClean="0">
                <a:solidFill>
                  <a:srgbClr val="002060"/>
                </a:solidFill>
              </a:rPr>
              <a:t>Нормальное эмоциональное состояние.</a:t>
            </a:r>
          </a:p>
          <a:p>
            <a:r>
              <a:rPr lang="ru-RU" altLang="ru-RU" sz="1900" b="1" smtClean="0">
                <a:solidFill>
                  <a:srgbClr val="002060"/>
                </a:solidFill>
              </a:rPr>
              <a:t>Есть желание идти в детский сад.</a:t>
            </a:r>
          </a:p>
          <a:p>
            <a:endParaRPr lang="ru-RU" sz="2400" smtClean="0"/>
          </a:p>
        </p:txBody>
      </p:sp>
      <p:pic>
        <p:nvPicPr>
          <p:cNvPr id="25603" name="Picture 5" descr="4ac67f7cf8af2687a143531ca7735df0"/>
          <p:cNvPicPr>
            <a:picLocks noChangeAspect="1" noChangeArrowheads="1" noCrop="1"/>
          </p:cNvPicPr>
          <p:nvPr/>
        </p:nvPicPr>
        <p:blipFill>
          <a:blip r:embed="rId2"/>
          <a:srcRect/>
          <a:stretch>
            <a:fillRect/>
          </a:stretch>
        </p:blipFill>
        <p:spPr bwMode="auto">
          <a:xfrm>
            <a:off x="3924300" y="1196975"/>
            <a:ext cx="1362075" cy="1114425"/>
          </a:xfrm>
          <a:prstGeom prst="rect">
            <a:avLst/>
          </a:prstGeom>
          <a:noFill/>
          <a:ln w="9525">
            <a:noFill/>
            <a:miter lim="800000"/>
            <a:headEnd/>
            <a:tailEnd/>
          </a:ln>
        </p:spPr>
      </p:pic>
      <p:pic>
        <p:nvPicPr>
          <p:cNvPr id="25604" name="Picture 4" descr="1b6c74a6f4c79ae60c56e6aa434ef5fe"/>
          <p:cNvPicPr>
            <a:picLocks noChangeAspect="1" noChangeArrowheads="1" noCrop="1"/>
          </p:cNvPicPr>
          <p:nvPr/>
        </p:nvPicPr>
        <p:blipFill>
          <a:blip r:embed="rId3"/>
          <a:srcRect/>
          <a:stretch>
            <a:fillRect/>
          </a:stretch>
        </p:blipFill>
        <p:spPr bwMode="auto">
          <a:xfrm>
            <a:off x="5724525" y="2420938"/>
            <a:ext cx="781050" cy="942975"/>
          </a:xfrm>
          <a:prstGeom prst="rect">
            <a:avLst/>
          </a:prstGeom>
          <a:noFill/>
          <a:ln w="9525">
            <a:noFill/>
            <a:miter lim="800000"/>
            <a:headEnd/>
            <a:tailEnd/>
          </a:ln>
        </p:spPr>
      </p:pic>
      <p:pic>
        <p:nvPicPr>
          <p:cNvPr id="25605" name="Picture 6" descr="148d70e1e232b46ce7257448910f4458"/>
          <p:cNvPicPr>
            <a:picLocks noChangeAspect="1" noChangeArrowheads="1" noCrop="1"/>
          </p:cNvPicPr>
          <p:nvPr/>
        </p:nvPicPr>
        <p:blipFill>
          <a:blip r:embed="rId4"/>
          <a:srcRect/>
          <a:stretch>
            <a:fillRect/>
          </a:stretch>
        </p:blipFill>
        <p:spPr bwMode="auto">
          <a:xfrm>
            <a:off x="6300788" y="2997200"/>
            <a:ext cx="1285875" cy="1247775"/>
          </a:xfrm>
          <a:prstGeom prst="rect">
            <a:avLst/>
          </a:prstGeom>
          <a:noFill/>
          <a:ln w="9525">
            <a:noFill/>
            <a:miter lim="800000"/>
            <a:headEnd/>
            <a:tailEnd/>
          </a:ln>
        </p:spPr>
      </p:pic>
      <p:pic>
        <p:nvPicPr>
          <p:cNvPr id="25606" name="Picture 7" descr="d6ea83844336c866d76cd6826b37b4bb"/>
          <p:cNvPicPr>
            <a:picLocks noChangeAspect="1" noChangeArrowheads="1" noCrop="1"/>
          </p:cNvPicPr>
          <p:nvPr/>
        </p:nvPicPr>
        <p:blipFill>
          <a:blip r:embed="rId5"/>
          <a:srcRect/>
          <a:stretch>
            <a:fillRect/>
          </a:stretch>
        </p:blipFill>
        <p:spPr bwMode="auto">
          <a:xfrm>
            <a:off x="6516688" y="5084763"/>
            <a:ext cx="119062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250825" y="188913"/>
            <a:ext cx="8353425" cy="1411287"/>
          </a:xfrm>
        </p:spPr>
        <p:txBody>
          <a:bodyPr/>
          <a:lstStyle/>
          <a:p>
            <a:pPr algn="ctr"/>
            <a:r>
              <a:rPr lang="ru-RU" sz="2800" b="1" smtClean="0">
                <a:solidFill>
                  <a:srgbClr val="7030A0"/>
                </a:solidFill>
              </a:rPr>
              <a:t>Средства быстрой адаптации ребенка к условиям детского сада</a:t>
            </a:r>
          </a:p>
        </p:txBody>
      </p:sp>
      <p:sp>
        <p:nvSpPr>
          <p:cNvPr id="3" name="Объект 2"/>
          <p:cNvSpPr>
            <a:spLocks noGrp="1"/>
          </p:cNvSpPr>
          <p:nvPr>
            <p:ph idx="1"/>
          </p:nvPr>
        </p:nvSpPr>
        <p:spPr>
          <a:xfrm>
            <a:off x="395288" y="1773238"/>
            <a:ext cx="8280400" cy="4824412"/>
          </a:xfrm>
        </p:spPr>
        <p:txBody>
          <a:bodyPr>
            <a:normAutofit fontScale="77500" lnSpcReduction="20000"/>
          </a:bodyPr>
          <a:lstStyle/>
          <a:p>
            <a:pPr marL="274320" indent="-274320" fontAlgn="auto">
              <a:lnSpc>
                <a:spcPct val="90000"/>
              </a:lnSpc>
              <a:spcAft>
                <a:spcPts val="0"/>
              </a:spcAft>
              <a:buClr>
                <a:schemeClr val="accent3"/>
              </a:buClr>
              <a:buFont typeface="Wingdings 2"/>
              <a:buChar char=""/>
              <a:defRPr/>
            </a:pPr>
            <a:r>
              <a:rPr lang="ru-RU" sz="2200" b="1" dirty="0">
                <a:solidFill>
                  <a:srgbClr val="002060"/>
                </a:solidFill>
              </a:rPr>
              <a:t>Сформированные навыки </a:t>
            </a:r>
            <a:endParaRPr lang="ru-RU" sz="2200" b="1" dirty="0" smtClean="0">
              <a:solidFill>
                <a:srgbClr val="002060"/>
              </a:solidFill>
            </a:endParaRPr>
          </a:p>
          <a:p>
            <a:pPr marL="274320" indent="-274320" fontAlgn="auto">
              <a:lnSpc>
                <a:spcPct val="90000"/>
              </a:lnSpc>
              <a:spcAft>
                <a:spcPts val="0"/>
              </a:spcAft>
              <a:buClr>
                <a:schemeClr val="accent3"/>
              </a:buClr>
              <a:buFont typeface="Wingdings 2"/>
              <a:buNone/>
              <a:defRPr/>
            </a:pPr>
            <a:r>
              <a:rPr lang="ru-RU" sz="2200" b="1" dirty="0" smtClean="0">
                <a:solidFill>
                  <a:srgbClr val="002060"/>
                </a:solidFill>
              </a:rPr>
              <a:t>     самообслуживания.</a:t>
            </a:r>
            <a:r>
              <a:rPr lang="ru-RU" altLang="ru-RU" sz="2200" dirty="0" smtClean="0">
                <a:latin typeface="Times New Roman" pitchFamily="18" charset="0"/>
                <a:cs typeface="Times New Roman" pitchFamily="18" charset="0"/>
              </a:rPr>
              <a:t> </a:t>
            </a:r>
          </a:p>
          <a:p>
            <a:pPr marL="274320" indent="-274320" fontAlgn="auto">
              <a:lnSpc>
                <a:spcPct val="90000"/>
              </a:lnSpc>
              <a:spcAft>
                <a:spcPts val="0"/>
              </a:spcAft>
              <a:buClr>
                <a:schemeClr val="accent3"/>
              </a:buClr>
              <a:buFont typeface="Wingdings 2"/>
              <a:buNone/>
              <a:defRPr/>
            </a:pPr>
            <a:endParaRPr lang="ru-RU" sz="2200" b="1" dirty="0">
              <a:solidFill>
                <a:srgbClr val="002060"/>
              </a:solidFill>
            </a:endParaRPr>
          </a:p>
          <a:p>
            <a:pPr marL="274320" indent="-274320" fontAlgn="auto">
              <a:lnSpc>
                <a:spcPct val="90000"/>
              </a:lnSpc>
              <a:spcAft>
                <a:spcPts val="0"/>
              </a:spcAft>
              <a:buClr>
                <a:schemeClr val="accent3"/>
              </a:buClr>
              <a:buFont typeface="Wingdings 2"/>
              <a:buChar char=""/>
              <a:defRPr/>
            </a:pPr>
            <a:r>
              <a:rPr lang="ru-RU" sz="2200" b="1" dirty="0">
                <a:solidFill>
                  <a:srgbClr val="002060"/>
                </a:solidFill>
              </a:rPr>
              <a:t>Умение самостоятельно играть</a:t>
            </a:r>
            <a:r>
              <a:rPr lang="ru-RU" sz="2200" b="1" dirty="0" smtClean="0">
                <a:solidFill>
                  <a:srgbClr val="002060"/>
                </a:solidFill>
              </a:rPr>
              <a:t>.</a:t>
            </a:r>
          </a:p>
          <a:p>
            <a:pPr marL="274320" indent="-274320" fontAlgn="auto">
              <a:lnSpc>
                <a:spcPct val="90000"/>
              </a:lnSpc>
              <a:spcAft>
                <a:spcPts val="0"/>
              </a:spcAft>
              <a:buClr>
                <a:schemeClr val="accent3"/>
              </a:buClr>
              <a:buFont typeface="Wingdings 2"/>
              <a:buChar char=""/>
              <a:defRPr/>
            </a:pPr>
            <a:endParaRPr lang="en-US" sz="2200" b="1" dirty="0">
              <a:solidFill>
                <a:srgbClr val="002060"/>
              </a:solidFill>
            </a:endParaRPr>
          </a:p>
          <a:p>
            <a:pPr marL="274320" indent="-274320" fontAlgn="auto">
              <a:lnSpc>
                <a:spcPct val="90000"/>
              </a:lnSpc>
              <a:spcAft>
                <a:spcPts val="0"/>
              </a:spcAft>
              <a:buClr>
                <a:schemeClr val="accent3"/>
              </a:buClr>
              <a:buFont typeface="Wingdings 2"/>
              <a:buChar char=""/>
              <a:defRPr/>
            </a:pPr>
            <a:endParaRPr lang="ru-RU" sz="2200" b="1" dirty="0">
              <a:solidFill>
                <a:srgbClr val="002060"/>
              </a:solidFill>
            </a:endParaRPr>
          </a:p>
          <a:p>
            <a:pPr marL="274320" indent="-274320" fontAlgn="auto">
              <a:lnSpc>
                <a:spcPct val="90000"/>
              </a:lnSpc>
              <a:spcAft>
                <a:spcPts val="0"/>
              </a:spcAft>
              <a:buClr>
                <a:schemeClr val="accent3"/>
              </a:buClr>
              <a:buFont typeface="Wingdings 2"/>
              <a:buChar char=""/>
              <a:defRPr/>
            </a:pPr>
            <a:r>
              <a:rPr lang="ru-RU" sz="2200" b="1" dirty="0">
                <a:solidFill>
                  <a:srgbClr val="002060"/>
                </a:solidFill>
              </a:rPr>
              <a:t>Сформированный навык общения с </a:t>
            </a:r>
            <a:r>
              <a:rPr lang="ru-RU" sz="2200" b="1" dirty="0" smtClean="0">
                <a:solidFill>
                  <a:srgbClr val="002060"/>
                </a:solidFill>
              </a:rPr>
              <a:t>детьми</a:t>
            </a:r>
          </a:p>
          <a:p>
            <a:pPr marL="274320" indent="-274320" fontAlgn="auto">
              <a:lnSpc>
                <a:spcPct val="90000"/>
              </a:lnSpc>
              <a:spcAft>
                <a:spcPts val="0"/>
              </a:spcAft>
              <a:buClr>
                <a:schemeClr val="accent3"/>
              </a:buClr>
              <a:buFont typeface="Wingdings 2"/>
              <a:buNone/>
              <a:defRPr/>
            </a:pPr>
            <a:r>
              <a:rPr lang="ru-RU" sz="2200" b="1" dirty="0" smtClean="0">
                <a:solidFill>
                  <a:srgbClr val="002060"/>
                </a:solidFill>
              </a:rPr>
              <a:t>      </a:t>
            </a:r>
            <a:r>
              <a:rPr lang="ru-RU" sz="2200" b="1" dirty="0">
                <a:solidFill>
                  <a:srgbClr val="002060"/>
                </a:solidFill>
              </a:rPr>
              <a:t>и </a:t>
            </a:r>
            <a:r>
              <a:rPr lang="ru-RU" sz="2200" b="1" dirty="0" smtClean="0">
                <a:solidFill>
                  <a:srgbClr val="002060"/>
                </a:solidFill>
              </a:rPr>
              <a:t>взрослыми.</a:t>
            </a:r>
          </a:p>
          <a:p>
            <a:pPr marL="274320" indent="-274320" fontAlgn="auto">
              <a:lnSpc>
                <a:spcPct val="90000"/>
              </a:lnSpc>
              <a:spcAft>
                <a:spcPts val="0"/>
              </a:spcAft>
              <a:buClr>
                <a:schemeClr val="accent3"/>
              </a:buClr>
              <a:buFont typeface="Wingdings 2"/>
              <a:buNone/>
              <a:defRPr/>
            </a:pPr>
            <a:endParaRPr lang="ru-RU" sz="2200" b="1" dirty="0" smtClean="0">
              <a:solidFill>
                <a:srgbClr val="002060"/>
              </a:solidFill>
            </a:endParaRPr>
          </a:p>
          <a:p>
            <a:pPr marL="274320" indent="-274320" fontAlgn="auto">
              <a:lnSpc>
                <a:spcPct val="90000"/>
              </a:lnSpc>
              <a:spcAft>
                <a:spcPts val="0"/>
              </a:spcAft>
              <a:buClr>
                <a:schemeClr val="accent3"/>
              </a:buClr>
              <a:buFont typeface="Wingdings 2"/>
              <a:buChar char=""/>
              <a:defRPr/>
            </a:pPr>
            <a:endParaRPr lang="en-US" sz="2200" b="1" dirty="0">
              <a:solidFill>
                <a:srgbClr val="002060"/>
              </a:solidFill>
            </a:endParaRPr>
          </a:p>
          <a:p>
            <a:pPr marL="274320" indent="-274320" fontAlgn="auto">
              <a:spcAft>
                <a:spcPts val="0"/>
              </a:spcAft>
              <a:buClr>
                <a:schemeClr val="accent3"/>
              </a:buClr>
              <a:buFont typeface="Wingdings 2"/>
              <a:buChar char=""/>
              <a:defRPr/>
            </a:pPr>
            <a:r>
              <a:rPr lang="ru-RU" sz="2200" b="1" dirty="0" smtClean="0">
                <a:solidFill>
                  <a:srgbClr val="002060"/>
                </a:solidFill>
              </a:rPr>
              <a:t>Культурно </a:t>
            </a:r>
            <a:r>
              <a:rPr lang="ru-RU" sz="2200" b="1" dirty="0">
                <a:solidFill>
                  <a:srgbClr val="002060"/>
                </a:solidFill>
              </a:rPr>
              <a:t>– гигиенические навыки</a:t>
            </a:r>
            <a:r>
              <a:rPr lang="ru-RU" sz="2200" b="1" dirty="0" smtClean="0">
                <a:solidFill>
                  <a:srgbClr val="002060"/>
                </a:solidFill>
              </a:rPr>
              <a:t>.</a:t>
            </a:r>
            <a:r>
              <a:rPr lang="ru-RU" altLang="ru-RU" sz="2200" dirty="0" smtClean="0">
                <a:latin typeface="Times New Roman" pitchFamily="18" charset="0"/>
                <a:cs typeface="Times New Roman" pitchFamily="18" charset="0"/>
              </a:rPr>
              <a:t> </a:t>
            </a:r>
          </a:p>
          <a:p>
            <a:pPr marL="274320" indent="-274320" fontAlgn="auto">
              <a:spcAft>
                <a:spcPts val="0"/>
              </a:spcAft>
              <a:buClr>
                <a:schemeClr val="accent3"/>
              </a:buClr>
              <a:buFont typeface="Wingdings 2"/>
              <a:buNone/>
              <a:defRPr/>
            </a:pPr>
            <a:endParaRPr lang="ru-RU" altLang="ru-RU" sz="23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r>
              <a:rPr lang="ru-RU" altLang="ru-RU" sz="2200" dirty="0" smtClean="0">
                <a:cs typeface="Times New Roman" pitchFamily="18" charset="0"/>
              </a:rPr>
              <a:t>        Старайтесь, чтобы малыш умывался, одевался, засыпал и аккуратно ел за общим столом, пользуясь вилкой и ложкой, пил из чашки. </a:t>
            </a:r>
          </a:p>
          <a:p>
            <a:pPr marL="274320" indent="-274320" fontAlgn="auto">
              <a:spcAft>
                <a:spcPts val="0"/>
              </a:spcAft>
              <a:buClr>
                <a:schemeClr val="accent3"/>
              </a:buClr>
              <a:buFont typeface="Wingdings 2"/>
              <a:buNone/>
              <a:defRPr/>
            </a:pPr>
            <a:r>
              <a:rPr lang="ru-RU" altLang="ru-RU" sz="2200" dirty="0" smtClean="0">
                <a:cs typeface="Times New Roman" pitchFamily="18" charset="0"/>
              </a:rPr>
              <a:t> Важно, чтобы ребенок мог обходиться без посторонней помощи в туалете и сообщать взрослым о такой необходимости. Чем лучше эти навыки развиты, тем меньший </a:t>
            </a:r>
          </a:p>
          <a:p>
            <a:pPr marL="274320" indent="-274320" fontAlgn="auto">
              <a:spcAft>
                <a:spcPts val="0"/>
              </a:spcAft>
              <a:buClr>
                <a:schemeClr val="accent3"/>
              </a:buClr>
              <a:buFont typeface="Wingdings 2"/>
              <a:buNone/>
              <a:defRPr/>
            </a:pPr>
            <a:r>
              <a:rPr lang="ru-RU" altLang="ru-RU" sz="2200" dirty="0" smtClean="0">
                <a:cs typeface="Times New Roman" pitchFamily="18" charset="0"/>
              </a:rPr>
              <a:t>эмоциональный и физический дискомфорт  ребенок  испытывает вдали от мамы в незнакомом коллективе.</a:t>
            </a:r>
          </a:p>
          <a:p>
            <a:pPr marL="274320" indent="-274320" fontAlgn="auto">
              <a:lnSpc>
                <a:spcPct val="90000"/>
              </a:lnSpc>
              <a:spcAft>
                <a:spcPts val="0"/>
              </a:spcAft>
              <a:buClr>
                <a:schemeClr val="accent3"/>
              </a:buClr>
              <a:buFont typeface="Wingdings 2"/>
              <a:buChar char=""/>
              <a:defRPr/>
            </a:pPr>
            <a:endParaRPr lang="ru-RU" sz="2000" b="1" dirty="0">
              <a:solidFill>
                <a:srgbClr val="002060"/>
              </a:solidFill>
            </a:endParaRPr>
          </a:p>
          <a:p>
            <a:pPr marL="274320" indent="-274320" fontAlgn="auto">
              <a:spcAft>
                <a:spcPts val="0"/>
              </a:spcAft>
              <a:buClr>
                <a:schemeClr val="accent3"/>
              </a:buClr>
              <a:buFont typeface="Wingdings 2"/>
              <a:buChar char=""/>
              <a:defRPr/>
            </a:pPr>
            <a:endParaRPr lang="ru-RU" dirty="0"/>
          </a:p>
        </p:txBody>
      </p:sp>
      <p:pic>
        <p:nvPicPr>
          <p:cNvPr id="26627" name="Picture 4" descr="7e263db521673576cb3fb182e456f8a3"/>
          <p:cNvPicPr>
            <a:picLocks noChangeAspect="1" noChangeArrowheads="1" noCrop="1"/>
          </p:cNvPicPr>
          <p:nvPr/>
        </p:nvPicPr>
        <p:blipFill>
          <a:blip r:embed="rId2"/>
          <a:srcRect/>
          <a:stretch>
            <a:fillRect/>
          </a:stretch>
        </p:blipFill>
        <p:spPr bwMode="auto">
          <a:xfrm>
            <a:off x="7715250" y="1143000"/>
            <a:ext cx="1076325" cy="1114425"/>
          </a:xfrm>
          <a:prstGeom prst="rect">
            <a:avLst/>
          </a:prstGeom>
          <a:noFill/>
          <a:ln w="9525">
            <a:noFill/>
            <a:miter lim="800000"/>
            <a:headEnd/>
            <a:tailEnd/>
          </a:ln>
        </p:spPr>
      </p:pic>
      <p:pic>
        <p:nvPicPr>
          <p:cNvPr id="26628" name="Picture 5" descr="476f8fc222d14ec0f9cfcee4210023c6"/>
          <p:cNvPicPr>
            <a:picLocks noChangeAspect="1" noChangeArrowheads="1" noCrop="1"/>
          </p:cNvPicPr>
          <p:nvPr/>
        </p:nvPicPr>
        <p:blipFill>
          <a:blip r:embed="rId3"/>
          <a:srcRect/>
          <a:stretch>
            <a:fillRect/>
          </a:stretch>
        </p:blipFill>
        <p:spPr bwMode="auto">
          <a:xfrm>
            <a:off x="6286500" y="1428750"/>
            <a:ext cx="723900" cy="1104900"/>
          </a:xfrm>
          <a:prstGeom prst="rect">
            <a:avLst/>
          </a:prstGeom>
          <a:noFill/>
          <a:ln w="9525">
            <a:noFill/>
            <a:miter lim="800000"/>
            <a:headEnd/>
            <a:tailEnd/>
          </a:ln>
        </p:spPr>
      </p:pic>
      <p:pic>
        <p:nvPicPr>
          <p:cNvPr id="26629" name="Picture 7" descr="e720c363be773dd3186ee01b0f54d98c"/>
          <p:cNvPicPr>
            <a:picLocks noChangeAspect="1" noChangeArrowheads="1" noCrop="1"/>
          </p:cNvPicPr>
          <p:nvPr/>
        </p:nvPicPr>
        <p:blipFill>
          <a:blip r:embed="rId4"/>
          <a:srcRect/>
          <a:stretch>
            <a:fillRect/>
          </a:stretch>
        </p:blipFill>
        <p:spPr bwMode="auto">
          <a:xfrm>
            <a:off x="7643813" y="3143250"/>
            <a:ext cx="1296987" cy="1296988"/>
          </a:xfrm>
          <a:prstGeom prst="rect">
            <a:avLst/>
          </a:prstGeom>
          <a:noFill/>
          <a:ln w="9525">
            <a:noFill/>
            <a:miter lim="800000"/>
            <a:headEnd/>
            <a:tailEnd/>
          </a:ln>
        </p:spPr>
      </p:pic>
      <p:pic>
        <p:nvPicPr>
          <p:cNvPr id="26630" name="Picture 2" descr="D:\Работа в саду\детский сад для распечатки\детский сад\сборка (28).png"/>
          <p:cNvPicPr>
            <a:picLocks noChangeAspect="1" noChangeArrowheads="1"/>
          </p:cNvPicPr>
          <p:nvPr/>
        </p:nvPicPr>
        <p:blipFill>
          <a:blip r:embed="rId5"/>
          <a:srcRect/>
          <a:stretch>
            <a:fillRect/>
          </a:stretch>
        </p:blipFill>
        <p:spPr bwMode="auto">
          <a:xfrm>
            <a:off x="5643563" y="2643188"/>
            <a:ext cx="215423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b="1" dirty="0" smtClean="0">
                <a:solidFill>
                  <a:srgbClr val="7030A0"/>
                </a:solidFill>
              </a:rPr>
              <a:t>Причины успешной адаптации</a:t>
            </a:r>
            <a:br>
              <a:rPr lang="ru-RU" b="1" dirty="0" smtClean="0">
                <a:solidFill>
                  <a:srgbClr val="7030A0"/>
                </a:solidFill>
              </a:rPr>
            </a:br>
            <a:endParaRPr lang="ru-RU" b="1" dirty="0">
              <a:solidFill>
                <a:srgbClr val="7030A0"/>
              </a:solidFill>
            </a:endParaRPr>
          </a:p>
        </p:txBody>
      </p:sp>
      <p:sp>
        <p:nvSpPr>
          <p:cNvPr id="3" name="Содержимое 2"/>
          <p:cNvSpPr>
            <a:spLocks noGrp="1"/>
          </p:cNvSpPr>
          <p:nvPr>
            <p:ph idx="1"/>
          </p:nvPr>
        </p:nvSpPr>
        <p:spPr>
          <a:xfrm>
            <a:off x="900113" y="1125538"/>
            <a:ext cx="7124700" cy="4051300"/>
          </a:xfrm>
        </p:spPr>
        <p:txBody>
          <a:bodyPr>
            <a:normAutofit/>
          </a:bodyPr>
          <a:lstStyle/>
          <a:p>
            <a:pPr marL="0" indent="0">
              <a:lnSpc>
                <a:spcPct val="80000"/>
              </a:lnSpc>
              <a:spcBef>
                <a:spcPct val="0"/>
              </a:spcBef>
              <a:buSzPct val="25000"/>
              <a:buFont typeface="Wingdings 2" pitchFamily="18" charset="2"/>
              <a:buNone/>
            </a:pPr>
            <a:r>
              <a:rPr lang="ru-RU" sz="1700" b="1" smtClean="0">
                <a:solidFill>
                  <a:srgbClr val="002060"/>
                </a:solidFill>
                <a:cs typeface="Arial" charset="0"/>
                <a:sym typeface="Arial" charset="0"/>
              </a:rPr>
              <a:t>1. Создание эмоциональной       атмосферы в      </a:t>
            </a:r>
          </a:p>
          <a:p>
            <a:pPr marL="0" indent="0">
              <a:lnSpc>
                <a:spcPct val="80000"/>
              </a:lnSpc>
              <a:spcBef>
                <a:spcPct val="0"/>
              </a:spcBef>
              <a:buSzPct val="25000"/>
              <a:buFont typeface="Wingdings 2" pitchFamily="18" charset="2"/>
              <a:buAutoNum type="arabicPeriod"/>
            </a:pPr>
            <a:r>
              <a:rPr lang="ru-RU" sz="1700" b="1" smtClean="0">
                <a:solidFill>
                  <a:srgbClr val="002060"/>
                </a:solidFill>
                <a:cs typeface="Arial" charset="0"/>
                <a:sym typeface="Arial" charset="0"/>
              </a:rPr>
              <a:t>группе.</a:t>
            </a:r>
          </a:p>
          <a:p>
            <a:pPr marL="0" indent="0">
              <a:lnSpc>
                <a:spcPct val="80000"/>
              </a:lnSpc>
              <a:spcBef>
                <a:spcPct val="0"/>
              </a:spcBef>
              <a:buSzPct val="25000"/>
              <a:buFont typeface="Wingdings 2" pitchFamily="18" charset="2"/>
              <a:buAutoNum type="arabicPeriod"/>
            </a:pPr>
            <a:r>
              <a:rPr lang="ru-RU" sz="1700" smtClean="0"/>
              <a:t> В период адаптации воспитатели, по мере своих сил и возможностей, стараются обеспечить индивидуальный подход к каждому ребенку, дать максимум ласки и заботы. На первых этапах вхождения ребенка в условия детского сада воспитатели стремятся получить как можно больше информации о новых детях – об их особенностях и привычках – и учитывать их при взаимодействии с  малышами. Поэтому не избегайте бесед с воспитателями о Вашем ребенке, рассказывайте больше.</a:t>
            </a:r>
            <a:endParaRPr lang="ru-RU" sz="1700" b="1" smtClean="0">
              <a:solidFill>
                <a:srgbClr val="002060"/>
              </a:solidFill>
              <a:cs typeface="Arial" charset="0"/>
              <a:sym typeface="Arial" charset="0"/>
            </a:endParaRPr>
          </a:p>
          <a:p>
            <a:pPr marL="0" indent="0">
              <a:lnSpc>
                <a:spcPct val="80000"/>
              </a:lnSpc>
              <a:spcBef>
                <a:spcPts val="525"/>
              </a:spcBef>
              <a:buSzPct val="25000"/>
              <a:buFont typeface="Wingdings 2" pitchFamily="18" charset="2"/>
              <a:buAutoNum type="arabicPeriod"/>
            </a:pPr>
            <a:endParaRPr lang="ru-RU" sz="1700" b="1" smtClean="0">
              <a:solidFill>
                <a:srgbClr val="002060"/>
              </a:solidFill>
              <a:cs typeface="Arial" charset="0"/>
              <a:sym typeface="Arial" charset="0"/>
            </a:endParaRPr>
          </a:p>
          <a:p>
            <a:pPr marL="0" indent="0">
              <a:lnSpc>
                <a:spcPct val="80000"/>
              </a:lnSpc>
              <a:spcBef>
                <a:spcPts val="525"/>
              </a:spcBef>
              <a:buSzPct val="25000"/>
              <a:buFont typeface="Wingdings 2" pitchFamily="18" charset="2"/>
              <a:buNone/>
            </a:pPr>
            <a:r>
              <a:rPr lang="ru-RU" sz="1700" b="1" smtClean="0">
                <a:solidFill>
                  <a:srgbClr val="002060"/>
                </a:solidFill>
                <a:cs typeface="Arial" charset="0"/>
                <a:sym typeface="Arial" charset="0"/>
              </a:rPr>
              <a:t>2. Работа с родителями, которую необходимо начинать до поступления ребенка в сад.</a:t>
            </a:r>
          </a:p>
          <a:p>
            <a:pPr marL="0" indent="0">
              <a:lnSpc>
                <a:spcPct val="80000"/>
              </a:lnSpc>
              <a:spcBef>
                <a:spcPts val="525"/>
              </a:spcBef>
              <a:buSzPct val="25000"/>
              <a:buFont typeface="Wingdings 2" pitchFamily="18" charset="2"/>
              <a:buNone/>
            </a:pPr>
            <a:endParaRPr lang="ru-RU" sz="1700" b="1" smtClean="0">
              <a:solidFill>
                <a:srgbClr val="002060"/>
              </a:solidFill>
              <a:cs typeface="Arial" charset="0"/>
              <a:sym typeface="Arial" charset="0"/>
            </a:endParaRPr>
          </a:p>
          <a:p>
            <a:pPr marL="0" indent="0">
              <a:lnSpc>
                <a:spcPct val="80000"/>
              </a:lnSpc>
              <a:spcBef>
                <a:spcPts val="525"/>
              </a:spcBef>
              <a:buSzPct val="25000"/>
              <a:buFont typeface="Wingdings 2" pitchFamily="18" charset="2"/>
              <a:buNone/>
            </a:pPr>
            <a:r>
              <a:rPr lang="ru-RU" sz="1700" b="1" smtClean="0">
                <a:solidFill>
                  <a:srgbClr val="002060"/>
                </a:solidFill>
                <a:cs typeface="Arial" charset="0"/>
                <a:sym typeface="Arial" charset="0"/>
              </a:rPr>
              <a:t>3. Правильная организация игровой деятельности в адаптационный период.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500" b="1" smtClean="0">
                <a:solidFill>
                  <a:srgbClr val="7030A0"/>
                </a:solidFill>
                <a:cs typeface="Arial" charset="0"/>
                <a:sym typeface="Arial" charset="0"/>
              </a:rPr>
              <a:t>Причины тяжелой адаптации</a:t>
            </a:r>
            <a:br>
              <a:rPr lang="ru-RU" sz="4500" b="1" smtClean="0">
                <a:solidFill>
                  <a:srgbClr val="7030A0"/>
                </a:solidFill>
                <a:cs typeface="Arial" charset="0"/>
                <a:sym typeface="Arial" charset="0"/>
              </a:rPr>
            </a:br>
            <a:endParaRPr lang="ru-RU" sz="4500" b="1" smtClean="0">
              <a:solidFill>
                <a:srgbClr val="7030A0"/>
              </a:solidFill>
            </a:endParaRPr>
          </a:p>
        </p:txBody>
      </p:sp>
      <p:sp>
        <p:nvSpPr>
          <p:cNvPr id="3" name="Содержимое 2"/>
          <p:cNvSpPr>
            <a:spLocks noGrp="1"/>
          </p:cNvSpPr>
          <p:nvPr>
            <p:ph idx="1"/>
          </p:nvPr>
        </p:nvSpPr>
        <p:spPr>
          <a:xfrm>
            <a:off x="179388" y="1628775"/>
            <a:ext cx="8208962" cy="4968875"/>
          </a:xfrm>
        </p:spPr>
        <p:txBody>
          <a:bodyPr>
            <a:normAutofit/>
          </a:bodyPr>
          <a:lstStyle/>
          <a:p>
            <a:pPr marL="179388">
              <a:spcBef>
                <a:spcPct val="0"/>
              </a:spcBef>
              <a:buSzPct val="25000"/>
              <a:buFont typeface="Wingdings 2" pitchFamily="18" charset="2"/>
              <a:buNone/>
            </a:pPr>
            <a:r>
              <a:rPr lang="ru-RU" sz="1700" b="1" smtClean="0">
                <a:solidFill>
                  <a:srgbClr val="002060"/>
                </a:solidFill>
                <a:cs typeface="Arial" charset="0"/>
                <a:sym typeface="Arial" charset="0"/>
              </a:rPr>
              <a:t>- Отсутствие в семье режима, </a:t>
            </a:r>
          </a:p>
          <a:p>
            <a:pPr marL="179388">
              <a:spcBef>
                <a:spcPct val="0"/>
              </a:spcBef>
              <a:buSzPct val="25000"/>
              <a:buFont typeface="Wingdings 2" pitchFamily="18" charset="2"/>
              <a:buNone/>
            </a:pPr>
            <a:r>
              <a:rPr lang="ru-RU" sz="1700" b="1" smtClean="0">
                <a:solidFill>
                  <a:srgbClr val="002060"/>
                </a:solidFill>
                <a:cs typeface="Arial" charset="0"/>
                <a:sym typeface="Arial" charset="0"/>
              </a:rPr>
              <a:t> совпадающего с режимом детского сада.</a:t>
            </a:r>
          </a:p>
          <a:p>
            <a:pPr marL="179388">
              <a:spcBef>
                <a:spcPct val="0"/>
              </a:spcBef>
              <a:buSzPct val="25000"/>
              <a:buFont typeface="Wingdings 2" pitchFamily="18" charset="2"/>
              <a:buNone/>
            </a:pPr>
            <a:endParaRPr lang="ru-RU" sz="1700" b="1" smtClean="0">
              <a:solidFill>
                <a:srgbClr val="002060"/>
              </a:solidFill>
              <a:cs typeface="Arial" charset="0"/>
              <a:sym typeface="Arial" charset="0"/>
            </a:endParaRPr>
          </a:p>
          <a:p>
            <a:pPr marL="179388">
              <a:spcBef>
                <a:spcPct val="0"/>
              </a:spcBef>
              <a:buSzPct val="25000"/>
              <a:buFont typeface="Wingdings 2" pitchFamily="18" charset="2"/>
              <a:buNone/>
            </a:pPr>
            <a:r>
              <a:rPr lang="ru-RU" sz="1700" b="1" smtClean="0">
                <a:solidFill>
                  <a:srgbClr val="002060"/>
                </a:solidFill>
                <a:cs typeface="Arial" charset="0"/>
                <a:sym typeface="Arial" charset="0"/>
              </a:rPr>
              <a:t>-Наличие у ребенка своеобразных привычек.</a:t>
            </a:r>
          </a:p>
          <a:p>
            <a:pPr marL="179388">
              <a:spcBef>
                <a:spcPct val="0"/>
              </a:spcBef>
              <a:buSzPct val="25000"/>
              <a:buFont typeface="Wingdings 2" pitchFamily="18" charset="2"/>
              <a:buNone/>
            </a:pPr>
            <a:endParaRPr lang="ru-RU" sz="1700" b="1" smtClean="0">
              <a:solidFill>
                <a:srgbClr val="002060"/>
              </a:solidFill>
              <a:cs typeface="Arial" charset="0"/>
              <a:sym typeface="Arial" charset="0"/>
            </a:endParaRPr>
          </a:p>
          <a:p>
            <a:pPr marL="179388">
              <a:spcBef>
                <a:spcPct val="0"/>
              </a:spcBef>
              <a:buSzPct val="25000"/>
              <a:buFont typeface="Wingdings 2" pitchFamily="18" charset="2"/>
              <a:buNone/>
            </a:pPr>
            <a:r>
              <a:rPr lang="ru-RU" sz="1700" b="1" smtClean="0">
                <a:solidFill>
                  <a:srgbClr val="002060"/>
                </a:solidFill>
                <a:cs typeface="Arial" charset="0"/>
                <a:sym typeface="Arial" charset="0"/>
              </a:rPr>
              <a:t> -Неумение занять себя игрушкой.</a:t>
            </a:r>
          </a:p>
          <a:p>
            <a:pPr marL="179388">
              <a:spcBef>
                <a:spcPct val="0"/>
              </a:spcBef>
              <a:buSzPct val="25000"/>
              <a:buFont typeface="Wingdings 2" pitchFamily="18" charset="2"/>
              <a:buNone/>
            </a:pPr>
            <a:endParaRPr lang="ru-RU" sz="1700" b="1" smtClean="0">
              <a:solidFill>
                <a:srgbClr val="002060"/>
              </a:solidFill>
              <a:cs typeface="Arial" charset="0"/>
              <a:sym typeface="Arial" charset="0"/>
            </a:endParaRPr>
          </a:p>
          <a:p>
            <a:pPr marL="179388">
              <a:spcBef>
                <a:spcPct val="0"/>
              </a:spcBef>
              <a:buSzPct val="25000"/>
              <a:buFont typeface="Wingdings 2" pitchFamily="18" charset="2"/>
              <a:buNone/>
            </a:pPr>
            <a:r>
              <a:rPr lang="ru-RU" sz="1700" b="1" smtClean="0">
                <a:solidFill>
                  <a:srgbClr val="002060"/>
                </a:solidFill>
                <a:cs typeface="Arial" charset="0"/>
                <a:sym typeface="Arial" charset="0"/>
              </a:rPr>
              <a:t>-Отсутствие элементарных культурно-гигиенических навыков.</a:t>
            </a:r>
          </a:p>
          <a:p>
            <a:pPr marL="179388">
              <a:spcBef>
                <a:spcPct val="0"/>
              </a:spcBef>
              <a:buSzPct val="25000"/>
              <a:buFont typeface="Wingdings 2" pitchFamily="18" charset="2"/>
              <a:buNone/>
            </a:pPr>
            <a:endParaRPr lang="ru-RU" sz="1700" b="1" smtClean="0">
              <a:solidFill>
                <a:srgbClr val="002060"/>
              </a:solidFill>
              <a:cs typeface="Arial" charset="0"/>
              <a:sym typeface="Arial" charset="0"/>
            </a:endParaRPr>
          </a:p>
          <a:p>
            <a:pPr marL="179388">
              <a:spcBef>
                <a:spcPct val="0"/>
              </a:spcBef>
              <a:buSzPct val="25000"/>
              <a:buFont typeface="Wingdings 2" pitchFamily="18" charset="2"/>
              <a:buNone/>
            </a:pPr>
            <a:r>
              <a:rPr lang="ru-RU" altLang="ru-RU" sz="1700" b="1" smtClean="0">
                <a:solidFill>
                  <a:srgbClr val="002060"/>
                </a:solidFill>
                <a:ea typeface="Calibri" pitchFamily="34" charset="0"/>
                <a:cs typeface="Times New Roman" pitchFamily="18" charset="0"/>
              </a:rPr>
              <a:t>-Слишком сильная зависимость ребенка от мамы.</a:t>
            </a:r>
          </a:p>
          <a:p>
            <a:pPr marL="179388">
              <a:spcBef>
                <a:spcPct val="0"/>
              </a:spcBef>
              <a:buSzPct val="25000"/>
              <a:buFont typeface="Wingdings 2" pitchFamily="18" charset="2"/>
              <a:buNone/>
            </a:pPr>
            <a:endParaRPr lang="ru-RU" altLang="ru-RU" sz="1700" b="1" smtClean="0">
              <a:solidFill>
                <a:srgbClr val="002060"/>
              </a:solidFill>
              <a:ea typeface="Calibri" pitchFamily="34" charset="0"/>
              <a:cs typeface="Times New Roman" pitchFamily="18" charset="0"/>
            </a:endParaRPr>
          </a:p>
          <a:p>
            <a:pPr marL="179388">
              <a:spcBef>
                <a:spcPct val="0"/>
              </a:spcBef>
              <a:buSzPct val="25000"/>
              <a:buFont typeface="Wingdings 2" pitchFamily="18" charset="2"/>
              <a:buNone/>
            </a:pPr>
            <a:r>
              <a:rPr lang="ru-RU" altLang="ru-RU" sz="1700" b="1" smtClean="0">
                <a:solidFill>
                  <a:srgbClr val="002060"/>
                </a:solidFill>
                <a:ea typeface="Calibri" pitchFamily="34" charset="0"/>
                <a:cs typeface="Times New Roman" pitchFamily="18" charset="0"/>
              </a:rPr>
              <a:t>- Чрезмерная тревожность родителей.</a:t>
            </a:r>
          </a:p>
          <a:p>
            <a:pPr marL="179388">
              <a:spcBef>
                <a:spcPct val="0"/>
              </a:spcBef>
              <a:buSzPct val="25000"/>
              <a:buFont typeface="Wingdings 2" pitchFamily="18" charset="2"/>
              <a:buNone/>
            </a:pPr>
            <a:endParaRPr lang="ru-RU" sz="1700" b="1" smtClean="0">
              <a:solidFill>
                <a:srgbClr val="002060"/>
              </a:solidFill>
              <a:cs typeface="Arial" charset="0"/>
              <a:sym typeface="Arial" charset="0"/>
            </a:endParaRPr>
          </a:p>
          <a:p>
            <a:pPr marL="179388">
              <a:spcBef>
                <a:spcPct val="0"/>
              </a:spcBef>
              <a:buSzPct val="25000"/>
              <a:buFont typeface="Wingdings 2" pitchFamily="18" charset="2"/>
              <a:buNone/>
            </a:pPr>
            <a:r>
              <a:rPr lang="ru-RU" sz="1700" b="1" smtClean="0">
                <a:solidFill>
                  <a:srgbClr val="002060"/>
                </a:solidFill>
                <a:cs typeface="Arial" charset="0"/>
                <a:sym typeface="Arial" charset="0"/>
              </a:rPr>
              <a:t> - Отсутствие навыка общения с незнакомыми людьми.</a:t>
            </a:r>
          </a:p>
          <a:p>
            <a:pPr marL="179388">
              <a:spcBef>
                <a:spcPct val="0"/>
              </a:spcBef>
              <a:buSzPct val="25000"/>
              <a:buFont typeface="Wingdings 2" pitchFamily="18" charset="2"/>
              <a:buNone/>
            </a:pPr>
            <a:endParaRPr lang="ru-RU" altLang="ru-RU" sz="1700" b="1" smtClean="0">
              <a:solidFill>
                <a:srgbClr val="002060"/>
              </a:solidFill>
            </a:endParaRPr>
          </a:p>
          <a:p>
            <a:pPr marL="179388">
              <a:spcBef>
                <a:spcPct val="0"/>
              </a:spcBef>
              <a:buSzPct val="25000"/>
              <a:buFont typeface="Wingdings 2" pitchFamily="18" charset="2"/>
              <a:buNone/>
            </a:pPr>
            <a:r>
              <a:rPr lang="ru-RU" altLang="ru-RU" sz="1700" b="1" smtClean="0">
                <a:solidFill>
                  <a:srgbClr val="002060"/>
                </a:solidFill>
              </a:rPr>
              <a:t> -Болезненность малыша.</a:t>
            </a:r>
          </a:p>
          <a:p>
            <a:pPr marL="179388">
              <a:spcBef>
                <a:spcPct val="0"/>
              </a:spcBef>
              <a:buSzPct val="25000"/>
              <a:buFont typeface="Wingdings 2" pitchFamily="18" charset="2"/>
              <a:buNone/>
            </a:pPr>
            <a:endParaRPr lang="ru-RU" sz="1700" b="1" smtClean="0">
              <a:solidFill>
                <a:srgbClr val="002060"/>
              </a:solidFill>
              <a:cs typeface="Arial" charset="0"/>
              <a:sym typeface="Arial" charset="0"/>
            </a:endParaRPr>
          </a:p>
          <a:p>
            <a:pPr marL="179388">
              <a:spcBef>
                <a:spcPct val="0"/>
              </a:spcBef>
              <a:buSzPct val="25000"/>
              <a:buFont typeface="Wingdings 2" pitchFamily="18" charset="2"/>
              <a:buNone/>
            </a:pPr>
            <a:r>
              <a:rPr lang="ru-RU" sz="1700" b="1" smtClean="0">
                <a:solidFill>
                  <a:srgbClr val="002060"/>
                </a:solidFill>
                <a:cs typeface="Arial" charset="0"/>
                <a:sym typeface="Arial" charset="0"/>
              </a:rPr>
              <a:t>-</a:t>
            </a:r>
            <a:r>
              <a:rPr lang="ru-RU" sz="1700" b="1" smtClean="0">
                <a:solidFill>
                  <a:srgbClr val="002060"/>
                </a:solidFill>
                <a:sym typeface="Arial" charset="0"/>
              </a:rPr>
              <a:t>П</a:t>
            </a:r>
            <a:r>
              <a:rPr lang="ru-RU" sz="1700" b="1" smtClean="0">
                <a:solidFill>
                  <a:srgbClr val="002060"/>
                </a:solidFill>
              </a:rPr>
              <a:t>атология психического развития.</a:t>
            </a:r>
          </a:p>
          <a:p>
            <a:pPr marL="179388">
              <a:lnSpc>
                <a:spcPct val="80000"/>
              </a:lnSpc>
              <a:spcBef>
                <a:spcPts val="525"/>
              </a:spcBef>
              <a:buSzPct val="25000"/>
            </a:pPr>
            <a:endParaRPr lang="ru-RU" sz="2200" smtClean="0">
              <a:solidFill>
                <a:srgbClr val="FFFF00"/>
              </a:solidFill>
              <a:latin typeface="Arial" charset="0"/>
              <a:cs typeface="Arial" charset="0"/>
              <a:sym typeface="Arial" charset="0"/>
            </a:endParaRPr>
          </a:p>
          <a:p>
            <a:pPr marL="179388">
              <a:lnSpc>
                <a:spcPct val="80000"/>
              </a:lnSpc>
            </a:pPr>
            <a:endParaRPr lang="ru-RU" sz="2200" smtClean="0"/>
          </a:p>
        </p:txBody>
      </p:sp>
      <p:pic>
        <p:nvPicPr>
          <p:cNvPr id="28675" name="Содержимое 4" descr="kak-podgotovit-rebenka-k-detskomu-sadu2.jpg"/>
          <p:cNvPicPr>
            <a:picLocks noChangeAspect="1"/>
          </p:cNvPicPr>
          <p:nvPr/>
        </p:nvPicPr>
        <p:blipFill>
          <a:blip r:embed="rId2"/>
          <a:srcRect/>
          <a:stretch>
            <a:fillRect/>
          </a:stretch>
        </p:blipFill>
        <p:spPr bwMode="auto">
          <a:xfrm>
            <a:off x="5786438" y="4000500"/>
            <a:ext cx="2928937"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650" y="0"/>
            <a:ext cx="7124700" cy="1600200"/>
          </a:xfrm>
        </p:spPr>
        <p:txBody>
          <a:bodyPr>
            <a:normAutofit/>
          </a:bodyPr>
          <a:lstStyle/>
          <a:p>
            <a:pPr algn="ctr" fontAlgn="auto">
              <a:spcAft>
                <a:spcPts val="0"/>
              </a:spcAft>
              <a:defRPr/>
            </a:pPr>
            <a:r>
              <a:rPr lang="ru-RU" sz="2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Как надо вести себя родителям с ребенком, </a:t>
            </a:r>
            <a:br>
              <a:rPr lang="ru-RU" sz="2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br>
            <a:r>
              <a:rPr lang="ru-RU" sz="2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когда он начал впервые </a:t>
            </a:r>
            <a:r>
              <a:rPr lang="ru-RU" sz="24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посещать детский сад?</a:t>
            </a:r>
            <a:endParaRPr lang="ru-RU" sz="2400" dirty="0">
              <a:solidFill>
                <a:srgbClr val="7030A0"/>
              </a:solidFill>
            </a:endParaRPr>
          </a:p>
        </p:txBody>
      </p:sp>
      <p:sp>
        <p:nvSpPr>
          <p:cNvPr id="29698" name="Содержимое 2"/>
          <p:cNvSpPr>
            <a:spLocks noGrp="1"/>
          </p:cNvSpPr>
          <p:nvPr>
            <p:ph idx="1"/>
          </p:nvPr>
        </p:nvSpPr>
        <p:spPr>
          <a:xfrm>
            <a:off x="179388" y="1628775"/>
            <a:ext cx="8785225" cy="4895850"/>
          </a:xfrm>
        </p:spPr>
        <p:txBody>
          <a:bodyPr/>
          <a:lstStyle/>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Настраивайте ребенка на мажорный лад. Внушайте ему, что это очень здорово, что он дорос до сада и стал таким большим.</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Не наказывайте, не пугайте детей детским садом и «злыми» воспитателями.</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Обговорите режим посещения детского сада в период адаптации. Не оставляйте малыша в дошкольном коллективе на целый день, как можно раньше забирайте домой.</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Обязательно придумайте какой-нибудь ритуал прощания (чмокнуть в щечку, помахать рукой).</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Не обманывайте ребенка, забирайте в то время, как пообещали.</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Старайтесь не делать перерывов в посещении детского сада. Исключение – болезнь ребенка.</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Создайте спокойный, бесконфликтный климат для него в семье.</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Старайтесь не нервничать и не показывать свою тревогу.</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Щадите ослабленную детскую нервную систему. На время прекратите походы в цирк, в театр, в гости. Сократите просмотр телевизионных передач.</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Будьте терпимы к капризам. Не реагируйте на выходки ребенка и не наказывать его за детские капризы.</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Эмоционально поддерживайте малыша: чаще обнимайте, поглаживайте, называйте ласковыми именами.</a:t>
            </a:r>
          </a:p>
          <a:p>
            <a:pPr>
              <a:spcAft>
                <a:spcPts val="88"/>
              </a:spcAft>
              <a:buSzPts val="1000"/>
              <a:buFont typeface="Symbol" pitchFamily="18" charset="2"/>
              <a:buChar char=""/>
              <a:tabLst>
                <a:tab pos="457200" algn="l"/>
              </a:tabLst>
            </a:pPr>
            <a:r>
              <a:rPr lang="ru-RU" sz="1400" b="1" smtClean="0">
                <a:solidFill>
                  <a:srgbClr val="002060"/>
                </a:solidFill>
                <a:cs typeface="Times New Roman" pitchFamily="18" charset="0"/>
              </a:rPr>
              <a:t>Создайте в воскресные дни дома для него режим такой же, как и в детском учреждении.</a:t>
            </a:r>
          </a:p>
          <a:p>
            <a:pPr>
              <a:spcAft>
                <a:spcPts val="88"/>
              </a:spcAft>
              <a:buSzPts val="1000"/>
              <a:buFont typeface="Symbol" pitchFamily="18" charset="2"/>
              <a:buChar char=""/>
              <a:tabLst>
                <a:tab pos="457200" algn="l"/>
              </a:tabLst>
            </a:pPr>
            <a:endParaRPr lang="ru-RU" sz="1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2987675" y="333375"/>
            <a:ext cx="3960813" cy="1150938"/>
          </a:xfrm>
        </p:spPr>
        <p:txBody>
          <a:bodyPr/>
          <a:lstStyle/>
          <a:p>
            <a:r>
              <a:rPr lang="ru-RU" sz="4000" b="1" smtClean="0">
                <a:solidFill>
                  <a:srgbClr val="7030A0"/>
                </a:solidFill>
              </a:rPr>
              <a:t>ПОМНИТЕ</a:t>
            </a:r>
          </a:p>
        </p:txBody>
      </p:sp>
      <p:pic>
        <p:nvPicPr>
          <p:cNvPr id="30722" name="Picture 2" descr="C:\Documents and Settings\ASUS\Рабочий стол\Картинки\Рамочки\rusmultframe003.png"/>
          <p:cNvPicPr>
            <a:picLocks noGrp="1" noChangeAspect="1" noChangeArrowheads="1"/>
          </p:cNvPicPr>
          <p:nvPr>
            <p:ph idx="1"/>
          </p:nvPr>
        </p:nvPicPr>
        <p:blipFill>
          <a:blip r:embed="rId2"/>
          <a:srcRect/>
          <a:stretch>
            <a:fillRect/>
          </a:stretch>
        </p:blipFill>
        <p:spPr>
          <a:xfrm>
            <a:off x="0" y="0"/>
            <a:ext cx="9144000" cy="6858000"/>
          </a:xfrm>
        </p:spPr>
      </p:pic>
      <p:sp>
        <p:nvSpPr>
          <p:cNvPr id="30723" name="Прямоугольник 7"/>
          <p:cNvSpPr>
            <a:spLocks noChangeArrowheads="1"/>
          </p:cNvSpPr>
          <p:nvPr/>
        </p:nvSpPr>
        <p:spPr bwMode="auto">
          <a:xfrm>
            <a:off x="1214438" y="1484313"/>
            <a:ext cx="7215187" cy="4186237"/>
          </a:xfrm>
          <a:prstGeom prst="rect">
            <a:avLst/>
          </a:prstGeom>
          <a:noFill/>
          <a:ln w="9525">
            <a:noFill/>
            <a:miter lim="800000"/>
            <a:headEnd/>
            <a:tailEnd/>
          </a:ln>
        </p:spPr>
        <p:txBody>
          <a:bodyPr>
            <a:spAutoFit/>
          </a:bodyPr>
          <a:lstStyle/>
          <a:p>
            <a:pPr algn="just"/>
            <a:r>
              <a:rPr lang="ru-RU" sz="2000" b="1">
                <a:solidFill>
                  <a:srgbClr val="002060"/>
                </a:solidFill>
                <a:latin typeface="Constantia" pitchFamily="18" charset="0"/>
              </a:rPr>
              <a:t>что на привыкание малыша к детскому саду  может потребоваться до полугода времени , поэтому тщательно рассчитывайте свои силы, возможности и планы. Лучше, если на этот период у семьи будет возможность «подстроиться» под особенности адаптации ребенка.</a:t>
            </a:r>
          </a:p>
          <a:p>
            <a:pPr algn="ctr"/>
            <a:endParaRPr lang="ru-RU">
              <a:latin typeface="Constantia" pitchFamily="18" charset="0"/>
            </a:endParaRPr>
          </a:p>
          <a:p>
            <a:pPr algn="ctr"/>
            <a:endParaRPr lang="ru-RU">
              <a:latin typeface="Constantia" pitchFamily="18" charset="0"/>
            </a:endParaRPr>
          </a:p>
          <a:p>
            <a:pPr algn="ctr"/>
            <a:endParaRPr lang="ru-RU">
              <a:latin typeface="Constantia" pitchFamily="18" charset="0"/>
            </a:endParaRPr>
          </a:p>
          <a:p>
            <a:pPr algn="ctr"/>
            <a:endParaRPr lang="ru-RU">
              <a:latin typeface="Constantia" pitchFamily="18" charset="0"/>
            </a:endParaRPr>
          </a:p>
          <a:p>
            <a:pPr algn="ctr"/>
            <a:endParaRPr lang="ru-RU">
              <a:latin typeface="Constantia" pitchFamily="18" charset="0"/>
            </a:endParaRPr>
          </a:p>
          <a:p>
            <a:pPr algn="ctr"/>
            <a:endParaRPr lang="ru-RU">
              <a:latin typeface="Constantia" pitchFamily="18" charset="0"/>
            </a:endParaRPr>
          </a:p>
          <a:p>
            <a:pPr algn="ctr"/>
            <a:endParaRPr lang="ru-RU">
              <a:latin typeface="Constantia" pitchFamily="18" charset="0"/>
            </a:endParaRPr>
          </a:p>
        </p:txBody>
      </p:sp>
      <p:sp>
        <p:nvSpPr>
          <p:cNvPr id="9" name="Прямоугольник 8"/>
          <p:cNvSpPr/>
          <p:nvPr/>
        </p:nvSpPr>
        <p:spPr>
          <a:xfrm rot="10800000" flipV="1">
            <a:off x="2555875" y="3886200"/>
            <a:ext cx="4491038" cy="923925"/>
          </a:xfrm>
          <a:prstGeom prst="rect">
            <a:avLst/>
          </a:prstGeom>
        </p:spPr>
        <p:txBody>
          <a:bodyPr>
            <a:spAutoFit/>
          </a:bodyPr>
          <a:lstStyle/>
          <a:p>
            <a:pPr algn="ctr" fontAlgn="auto">
              <a:spcBef>
                <a:spcPts val="0"/>
              </a:spcBef>
              <a:spcAft>
                <a:spcPts val="0"/>
              </a:spcAft>
              <a:defRPr/>
            </a:pPr>
            <a:r>
              <a:rPr lang="ru-RU" b="1" i="1" dirty="0">
                <a:ln w="11430"/>
                <a:solidFill>
                  <a:srgbClr val="FF0000"/>
                </a:solidFill>
                <a:effectLst>
                  <a:outerShdw blurRad="80000" dist="40000" dir="5040000" algn="tl">
                    <a:srgbClr val="000000">
                      <a:alpha val="30000"/>
                    </a:srgbClr>
                  </a:outerShdw>
                </a:effectLst>
                <a:latin typeface="+mn-lt"/>
                <a:cs typeface="+mn-cs"/>
              </a:rPr>
              <a:t>НИКОГДА  НЕ  ПУГАЙТЕ  РЕБЕНКА  ДЕТСКИМ  САДОМ! </a:t>
            </a:r>
          </a:p>
          <a:p>
            <a:pPr algn="ctr" fontAlgn="auto">
              <a:spcBef>
                <a:spcPts val="0"/>
              </a:spcBef>
              <a:spcAft>
                <a:spcPts val="0"/>
              </a:spcAft>
              <a:defRPr/>
            </a:pPr>
            <a:endParaRPr lang="ru-RU" b="1" i="1" dirty="0">
              <a:ln w="11430"/>
              <a:solidFill>
                <a:srgbClr val="FF0000"/>
              </a:solidFill>
              <a:effectLst>
                <a:outerShdw blurRad="80000" dist="40000" dir="5040000" algn="tl">
                  <a:srgbClr val="000000">
                    <a:alpha val="30000"/>
                  </a:srgbClr>
                </a:outerShdw>
              </a:effectLst>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476250"/>
            <a:ext cx="8569325" cy="5761038"/>
          </a:xfrm>
        </p:spPr>
        <p:txBody>
          <a:bodyPr>
            <a:normAutofit/>
          </a:bodyPr>
          <a:lstStyle/>
          <a:p>
            <a:pPr marL="216000" indent="-274320" fontAlgn="auto">
              <a:spcBef>
                <a:spcPts val="0"/>
              </a:spcBef>
              <a:spcAft>
                <a:spcPts val="0"/>
              </a:spcAft>
              <a:buClr>
                <a:schemeClr val="accent3"/>
              </a:buClr>
              <a:buFont typeface="Wingdings 2"/>
              <a:buNone/>
              <a:defRPr/>
            </a:pPr>
            <a:r>
              <a:rPr lang="ru-RU" sz="2000" dirty="0" smtClean="0">
                <a:latin typeface="Times New Roman" pitchFamily="18" charset="0"/>
                <a:cs typeface="Times New Roman" pitchFamily="18" charset="0"/>
              </a:rPr>
              <a:t>			</a:t>
            </a:r>
            <a:r>
              <a:rPr lang="ru-RU" sz="2000" b="1" dirty="0" smtClean="0">
                <a:solidFill>
                  <a:srgbClr val="002060"/>
                </a:solidFill>
                <a:cs typeface="Times New Roman" pitchFamily="18" charset="0"/>
              </a:rPr>
              <a:t>Кажется, еще вчера ваш </a:t>
            </a:r>
          </a:p>
          <a:p>
            <a:pPr marL="216000" indent="-274320"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малыш делал свои первые шаги...</a:t>
            </a:r>
          </a:p>
          <a:p>
            <a:pPr marL="180000" indent="-274320" algn="just"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Время летит незаметно, и вот</a:t>
            </a:r>
          </a:p>
          <a:p>
            <a:pPr marL="180000" indent="-274320" algn="just"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уже маме пора выходить на работу —</a:t>
            </a:r>
          </a:p>
          <a:p>
            <a:pPr marL="180000" indent="-274320" algn="just"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а это значит, что пришло время </a:t>
            </a:r>
          </a:p>
          <a:p>
            <a:pPr marL="180000" indent="-274320" algn="just"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отдавать его в  детский сад. Что ждет </a:t>
            </a:r>
          </a:p>
          <a:p>
            <a:pPr marL="180000" indent="-274320" algn="just"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вашего кроху за стенами садика,</a:t>
            </a:r>
          </a:p>
          <a:p>
            <a:pPr marL="180000" indent="-274320" algn="just"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быстро ли он привыкнет, будет ли часто болеть... </a:t>
            </a:r>
          </a:p>
          <a:p>
            <a:pPr marL="180000" indent="-274320" algn="just" fontAlgn="auto">
              <a:spcBef>
                <a:spcPts val="0"/>
              </a:spcBef>
              <a:spcAft>
                <a:spcPts val="0"/>
              </a:spcAft>
              <a:buClr>
                <a:schemeClr val="accent3"/>
              </a:buClr>
              <a:buFont typeface="Wingdings 2"/>
              <a:buNone/>
              <a:defRPr/>
            </a:pPr>
            <a:r>
              <a:rPr lang="ru-RU" sz="2000" b="1" dirty="0" smtClean="0">
                <a:solidFill>
                  <a:srgbClr val="002060"/>
                </a:solidFill>
                <a:cs typeface="Times New Roman" pitchFamily="18" charset="0"/>
              </a:rPr>
              <a:t>  Вопросы, сомнения, переживания естественны для родителей, ведь на 4-5 лет детский сад станет частью вашей жизни, от него во многом будет зависеть и развитие, и здоровье, и душевное благополучие ребенка. Поэтому очень важно, сможет ли ваш малыш успешно адаптироваться к детскому саду, и помочь ему в этом — задача не только воспитателей. В первую очередь — это забота мамы и папы.</a:t>
            </a:r>
          </a:p>
          <a:p>
            <a:pPr marL="180000" indent="-274320" fontAlgn="auto">
              <a:spcAft>
                <a:spcPts val="0"/>
              </a:spcAft>
              <a:buClr>
                <a:schemeClr val="accent3"/>
              </a:buClr>
              <a:buFont typeface="Wingdings 2"/>
              <a:buChar char=""/>
              <a:defRPr/>
            </a:pPr>
            <a:endParaRPr lang="ru-RU" sz="2000" dirty="0"/>
          </a:p>
        </p:txBody>
      </p:sp>
      <p:pic>
        <p:nvPicPr>
          <p:cNvPr id="14338" name="Picture 3" descr="C:\Users\user\Downloads\i (1).jpg"/>
          <p:cNvPicPr>
            <a:picLocks noChangeAspect="1" noChangeArrowheads="1"/>
          </p:cNvPicPr>
          <p:nvPr/>
        </p:nvPicPr>
        <p:blipFill>
          <a:blip r:embed="rId2"/>
          <a:srcRect/>
          <a:stretch>
            <a:fillRect/>
          </a:stretch>
        </p:blipFill>
        <p:spPr bwMode="auto">
          <a:xfrm>
            <a:off x="6084888" y="404813"/>
            <a:ext cx="2519362"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550" y="642938"/>
            <a:ext cx="7743825" cy="3643312"/>
          </a:xfrm>
        </p:spPr>
        <p:txBody>
          <a:bodyPr>
            <a:normAutofit fontScale="92500" lnSpcReduction="10000"/>
          </a:bodyPr>
          <a:lstStyle/>
          <a:p>
            <a:pPr marL="274320" indent="-274320" algn="just" fontAlgn="auto">
              <a:spcAft>
                <a:spcPts val="0"/>
              </a:spcAft>
              <a:buClr>
                <a:schemeClr val="accent3"/>
              </a:buClr>
              <a:buFont typeface="Wingdings 2"/>
              <a:buNone/>
              <a:defRPr/>
            </a:pPr>
            <a:r>
              <a:rPr lang="ru-RU" sz="2000" b="1" dirty="0" smtClean="0"/>
              <a:t>	</a:t>
            </a:r>
            <a:endParaRPr lang="en-US" sz="2000" b="1" dirty="0" smtClean="0"/>
          </a:p>
          <a:p>
            <a:pPr marL="274320" indent="-274320" algn="just" fontAlgn="auto">
              <a:spcAft>
                <a:spcPts val="0"/>
              </a:spcAft>
              <a:buClr>
                <a:schemeClr val="accent3"/>
              </a:buClr>
              <a:buFont typeface="Wingdings 2"/>
              <a:buNone/>
              <a:defRPr/>
            </a:pPr>
            <a:r>
              <a:rPr lang="en-US" sz="2000" b="1" dirty="0" smtClean="0"/>
              <a:t>       </a:t>
            </a:r>
            <a:r>
              <a:rPr lang="ru-RU" dirty="0" smtClean="0"/>
              <a:t>Что такое адаптация? Адаптацией принято называть процесс вхождения ребенка в новую среду и привыкание к её условиям. Дома ребенок привык к определенному образу жизни, режиму, видам деятельности, характеру пищи, взаимоотношениям с окружающими, правилам поведения и т.д. В детском саду большинство условий будет новыми и непривычными для ребенка, к ним малышу придется приспосабливаться и привыкать</a:t>
            </a:r>
            <a:endParaRPr lang="ru-RU" dirty="0"/>
          </a:p>
        </p:txBody>
      </p:sp>
      <p:pic>
        <p:nvPicPr>
          <p:cNvPr id="15362" name="Picture 2" descr="C:\Users\user\Downloads\img_2801__.jpg"/>
          <p:cNvPicPr>
            <a:picLocks noChangeAspect="1" noChangeArrowheads="1"/>
          </p:cNvPicPr>
          <p:nvPr/>
        </p:nvPicPr>
        <p:blipFill>
          <a:blip r:embed="rId2"/>
          <a:srcRect/>
          <a:stretch>
            <a:fillRect/>
          </a:stretch>
        </p:blipFill>
        <p:spPr bwMode="auto">
          <a:xfrm>
            <a:off x="4643438" y="4214813"/>
            <a:ext cx="4229100"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428625"/>
            <a:ext cx="8280400" cy="5953125"/>
          </a:xfrm>
        </p:spPr>
        <p:txBody>
          <a:bodyPr>
            <a:normAutofit fontScale="92500" lnSpcReduction="10000"/>
          </a:bodyPr>
          <a:lstStyle/>
          <a:p>
            <a:pPr marL="274320" indent="-274320" fontAlgn="auto">
              <a:spcAft>
                <a:spcPts val="0"/>
              </a:spcAft>
              <a:buClr>
                <a:schemeClr val="accent3"/>
              </a:buClr>
              <a:buFont typeface="Wingdings 2"/>
              <a:buNone/>
              <a:defRPr/>
            </a:pPr>
            <a:r>
              <a:rPr lang="en-US" dirty="0" smtClean="0"/>
              <a:t>         </a:t>
            </a:r>
            <a:r>
              <a:rPr lang="ru-RU" dirty="0" smtClean="0"/>
              <a:t> Адаптация к новым социальным условиям не всегда и не у всех детей  проходит легко и быстро. У многих детей процесс адаптации </a:t>
            </a:r>
            <a:r>
              <a:rPr lang="ru-RU" i="1" dirty="0" smtClean="0"/>
              <a:t>сопровождается рядом, хотя и временных, но серьёзных нарушений поведения и общего состояния</a:t>
            </a:r>
            <a:r>
              <a:rPr lang="ru-RU" dirty="0" smtClean="0"/>
              <a:t>. К таким нарушениям относят:</a:t>
            </a:r>
          </a:p>
          <a:p>
            <a:pPr marL="274320" indent="-274320" fontAlgn="auto">
              <a:spcAft>
                <a:spcPts val="0"/>
              </a:spcAft>
              <a:buClr>
                <a:schemeClr val="accent3"/>
              </a:buClr>
              <a:buFont typeface="Wingdings 2"/>
              <a:buChar char=""/>
              <a:defRPr/>
            </a:pPr>
            <a:r>
              <a:rPr lang="ru-RU" dirty="0" smtClean="0"/>
              <a:t>нарушение аппетита (отказ от еды или недоедание);</a:t>
            </a:r>
          </a:p>
          <a:p>
            <a:pPr marL="274320" indent="-274320" fontAlgn="auto">
              <a:spcAft>
                <a:spcPts val="0"/>
              </a:spcAft>
              <a:buClr>
                <a:schemeClr val="accent3"/>
              </a:buClr>
              <a:buFont typeface="Wingdings 2"/>
              <a:buChar char=""/>
              <a:defRPr/>
            </a:pPr>
            <a:r>
              <a:rPr lang="ru-RU" dirty="0" smtClean="0"/>
              <a:t>нарушение сна (дети не могут заснуть, сон кратковременный, прерывистый);</a:t>
            </a:r>
          </a:p>
          <a:p>
            <a:pPr marL="274320" indent="-274320" fontAlgn="auto">
              <a:spcAft>
                <a:spcPts val="0"/>
              </a:spcAft>
              <a:buClr>
                <a:schemeClr val="accent3"/>
              </a:buClr>
              <a:buFont typeface="Wingdings 2"/>
              <a:buChar char=""/>
              <a:defRPr/>
            </a:pPr>
            <a:r>
              <a:rPr lang="ru-RU" dirty="0" smtClean="0"/>
              <a:t>меняется эмоциональное состояние (дети много плачут, раздражаются).</a:t>
            </a:r>
          </a:p>
          <a:p>
            <a:pPr marL="274320" indent="-274320" fontAlgn="auto">
              <a:spcAft>
                <a:spcPts val="0"/>
              </a:spcAft>
              <a:buClr>
                <a:schemeClr val="accent3"/>
              </a:buClr>
              <a:buFont typeface="Wingdings 2"/>
              <a:buChar char=""/>
              <a:defRPr/>
            </a:pPr>
            <a:r>
              <a:rPr lang="ru-RU" dirty="0" smtClean="0"/>
              <a:t>Иногда можно отметить и более глубокие расстройства:</a:t>
            </a:r>
          </a:p>
          <a:p>
            <a:pPr marL="274320" indent="-274320" fontAlgn="auto">
              <a:spcAft>
                <a:spcPts val="0"/>
              </a:spcAft>
              <a:buClr>
                <a:schemeClr val="accent3"/>
              </a:buClr>
              <a:buFont typeface="Wingdings 2"/>
              <a:buChar char=""/>
              <a:defRPr/>
            </a:pPr>
            <a:r>
              <a:rPr lang="ru-RU" dirty="0" smtClean="0"/>
              <a:t>повышение температуры тела;</a:t>
            </a:r>
          </a:p>
          <a:p>
            <a:pPr marL="274320" indent="-274320" fontAlgn="auto">
              <a:spcAft>
                <a:spcPts val="0"/>
              </a:spcAft>
              <a:buClr>
                <a:schemeClr val="accent3"/>
              </a:buClr>
              <a:buFont typeface="Wingdings 2"/>
              <a:buChar char=""/>
              <a:defRPr/>
            </a:pPr>
            <a:r>
              <a:rPr lang="ru-RU" dirty="0" smtClean="0"/>
              <a:t>изменения характера стула;</a:t>
            </a:r>
          </a:p>
          <a:p>
            <a:pPr marL="274320" indent="-274320" fontAlgn="auto">
              <a:spcAft>
                <a:spcPts val="0"/>
              </a:spcAft>
              <a:buClr>
                <a:schemeClr val="accent3"/>
              </a:buClr>
              <a:buFont typeface="Wingdings 2"/>
              <a:buChar char=""/>
              <a:defRPr/>
            </a:pPr>
            <a:r>
              <a:rPr lang="ru-RU" dirty="0" smtClean="0"/>
              <a:t>нарушение некоторых приобретённых навыков (ребёнок перестаёт проситься на горшок, малыш может вернуться к соске, его речь затормаживается и др.)</a:t>
            </a:r>
          </a:p>
          <a:p>
            <a:pPr marL="354330" indent="-285750" fontAlgn="auto">
              <a:spcAft>
                <a:spcPts val="0"/>
              </a:spcAft>
              <a:buClr>
                <a:schemeClr val="accent3"/>
              </a:buClr>
              <a:buFont typeface="Wingdings 2"/>
              <a:buNone/>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900113" y="333375"/>
            <a:ext cx="7124700" cy="1511300"/>
          </a:xfrm>
        </p:spPr>
        <p:txBody>
          <a:bodyPr/>
          <a:lstStyle/>
          <a:p>
            <a:pPr algn="ctr"/>
            <a:r>
              <a:rPr lang="ru-RU" sz="2800" b="1" smtClean="0">
                <a:solidFill>
                  <a:srgbClr val="7030A0"/>
                </a:solidFill>
              </a:rPr>
              <a:t>С поступлением ребенка в дошкольное учреждение</a:t>
            </a:r>
            <a:br>
              <a:rPr lang="ru-RU" sz="2800" b="1" smtClean="0">
                <a:solidFill>
                  <a:srgbClr val="7030A0"/>
                </a:solidFill>
              </a:rPr>
            </a:br>
            <a:r>
              <a:rPr lang="ru-RU" sz="2800" b="1" smtClean="0">
                <a:solidFill>
                  <a:srgbClr val="7030A0"/>
                </a:solidFill>
              </a:rPr>
              <a:t>в его жизни происходит</a:t>
            </a:r>
            <a:endParaRPr lang="ru-RU" sz="2800" smtClean="0">
              <a:solidFill>
                <a:srgbClr val="7030A0"/>
              </a:solidFill>
            </a:endParaRPr>
          </a:p>
        </p:txBody>
      </p:sp>
      <p:sp>
        <p:nvSpPr>
          <p:cNvPr id="17410" name="Содержимое 2"/>
          <p:cNvSpPr>
            <a:spLocks noGrp="1"/>
          </p:cNvSpPr>
          <p:nvPr>
            <p:ph idx="1"/>
          </p:nvPr>
        </p:nvSpPr>
        <p:spPr>
          <a:xfrm>
            <a:off x="1009650" y="1052513"/>
            <a:ext cx="7883525" cy="5805487"/>
          </a:xfrm>
        </p:spPr>
        <p:txBody>
          <a:bodyPr/>
          <a:lstStyle/>
          <a:p>
            <a:pPr>
              <a:buFont typeface="Wingdings 2" pitchFamily="18" charset="2"/>
              <a:buNone/>
            </a:pPr>
            <a:endParaRPr lang="ru-RU" smtClean="0"/>
          </a:p>
          <a:p>
            <a:endParaRPr lang="ru-RU" smtClean="0"/>
          </a:p>
        </p:txBody>
      </p:sp>
      <p:sp>
        <p:nvSpPr>
          <p:cNvPr id="4" name="Стрелка вправо 3"/>
          <p:cNvSpPr/>
          <p:nvPr/>
        </p:nvSpPr>
        <p:spPr>
          <a:xfrm>
            <a:off x="971550" y="1844675"/>
            <a:ext cx="3960813"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строгий режим</a:t>
            </a:r>
            <a:endParaRPr lang="ru-RU" dirty="0">
              <a:solidFill>
                <a:schemeClr val="tx1"/>
              </a:solidFill>
            </a:endParaRPr>
          </a:p>
        </p:txBody>
      </p:sp>
      <p:sp>
        <p:nvSpPr>
          <p:cNvPr id="10" name="Стрелка вправо 9"/>
          <p:cNvSpPr/>
          <p:nvPr/>
        </p:nvSpPr>
        <p:spPr>
          <a:xfrm>
            <a:off x="971550" y="2708275"/>
            <a:ext cx="3960813"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отсутствие родителей в течении дня</a:t>
            </a:r>
            <a:endParaRPr lang="ru-RU" dirty="0">
              <a:solidFill>
                <a:schemeClr val="tx1"/>
              </a:solidFill>
            </a:endParaRPr>
          </a:p>
        </p:txBody>
      </p:sp>
      <p:sp>
        <p:nvSpPr>
          <p:cNvPr id="11" name="Стрелка вправо 10"/>
          <p:cNvSpPr/>
          <p:nvPr/>
        </p:nvSpPr>
        <p:spPr>
          <a:xfrm>
            <a:off x="971550" y="3573463"/>
            <a:ext cx="3960813" cy="792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требования к поведению</a:t>
            </a:r>
            <a:endParaRPr lang="ru-RU" dirty="0">
              <a:solidFill>
                <a:schemeClr val="tx1"/>
              </a:solidFill>
            </a:endParaRPr>
          </a:p>
        </p:txBody>
      </p:sp>
      <p:sp>
        <p:nvSpPr>
          <p:cNvPr id="12" name="Стрелка вправо 11"/>
          <p:cNvSpPr/>
          <p:nvPr/>
        </p:nvSpPr>
        <p:spPr>
          <a:xfrm>
            <a:off x="971550" y="4365625"/>
            <a:ext cx="3960813"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другой стиль общения</a:t>
            </a:r>
            <a:endParaRPr lang="ru-RU" dirty="0">
              <a:solidFill>
                <a:schemeClr val="tx1"/>
              </a:solidFill>
            </a:endParaRPr>
          </a:p>
        </p:txBody>
      </p:sp>
      <p:sp>
        <p:nvSpPr>
          <p:cNvPr id="13" name="Стрелка вправо 12"/>
          <p:cNvSpPr/>
          <p:nvPr/>
        </p:nvSpPr>
        <p:spPr>
          <a:xfrm>
            <a:off x="971550" y="5229225"/>
            <a:ext cx="3960813"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постоянный контакт со сверстниками</a:t>
            </a:r>
          </a:p>
        </p:txBody>
      </p:sp>
      <p:sp>
        <p:nvSpPr>
          <p:cNvPr id="14" name="Стрелка вправо 13"/>
          <p:cNvSpPr/>
          <p:nvPr/>
        </p:nvSpPr>
        <p:spPr>
          <a:xfrm>
            <a:off x="971550" y="6065838"/>
            <a:ext cx="3960813" cy="792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новое помещение, таящее в себе много неизвестного, а значит, и опасного</a:t>
            </a:r>
            <a:endParaRPr lang="ru-RU" dirty="0">
              <a:solidFill>
                <a:schemeClr val="tx1"/>
              </a:solidFill>
            </a:endParaRPr>
          </a:p>
        </p:txBody>
      </p:sp>
      <p:sp>
        <p:nvSpPr>
          <p:cNvPr id="15" name="Правая фигурная скобка 14"/>
          <p:cNvSpPr/>
          <p:nvPr/>
        </p:nvSpPr>
        <p:spPr>
          <a:xfrm>
            <a:off x="5940425" y="2105025"/>
            <a:ext cx="1152525" cy="4752975"/>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ru-RU" dirty="0"/>
          </a:p>
        </p:txBody>
      </p:sp>
      <p:pic>
        <p:nvPicPr>
          <p:cNvPr id="17418" name="Picture 3" descr="j0232654"/>
          <p:cNvPicPr>
            <a:picLocks noChangeAspect="1" noChangeArrowheads="1"/>
          </p:cNvPicPr>
          <p:nvPr/>
        </p:nvPicPr>
        <p:blipFill>
          <a:blip r:embed="rId2"/>
          <a:srcRect/>
          <a:stretch>
            <a:fillRect/>
          </a:stretch>
        </p:blipFill>
        <p:spPr bwMode="auto">
          <a:xfrm>
            <a:off x="7092950" y="4437063"/>
            <a:ext cx="1254125" cy="1849437"/>
          </a:xfrm>
          <a:prstGeom prst="rect">
            <a:avLst/>
          </a:prstGeom>
          <a:noFill/>
          <a:ln w="9525">
            <a:noFill/>
            <a:miter lim="800000"/>
            <a:headEnd/>
            <a:tailEnd/>
          </a:ln>
        </p:spPr>
      </p:pic>
      <p:sp>
        <p:nvSpPr>
          <p:cNvPr id="17419" name="TextBox 4"/>
          <p:cNvSpPr txBox="1">
            <a:spLocks noChangeArrowheads="1"/>
          </p:cNvSpPr>
          <p:nvPr/>
        </p:nvSpPr>
        <p:spPr bwMode="auto">
          <a:xfrm>
            <a:off x="6943725" y="3500438"/>
            <a:ext cx="2200275" cy="708025"/>
          </a:xfrm>
          <a:prstGeom prst="rect">
            <a:avLst/>
          </a:prstGeom>
          <a:noFill/>
          <a:ln w="9525">
            <a:noFill/>
            <a:miter lim="800000"/>
            <a:headEnd/>
            <a:tailEnd/>
          </a:ln>
        </p:spPr>
        <p:txBody>
          <a:bodyPr>
            <a:spAutoFit/>
          </a:bodyPr>
          <a:lstStyle/>
          <a:p>
            <a:r>
              <a:rPr lang="ru-RU" sz="2000" b="1">
                <a:solidFill>
                  <a:srgbClr val="002060"/>
                </a:solidFill>
                <a:latin typeface="Constantia" pitchFamily="18" charset="0"/>
              </a:rPr>
              <a:t>множество</a:t>
            </a:r>
            <a:r>
              <a:rPr lang="ru-RU" b="1">
                <a:solidFill>
                  <a:srgbClr val="002060"/>
                </a:solidFill>
                <a:latin typeface="Constantia" pitchFamily="18" charset="0"/>
              </a:rPr>
              <a:t> </a:t>
            </a:r>
          </a:p>
          <a:p>
            <a:r>
              <a:rPr lang="ru-RU" sz="2000" b="1">
                <a:solidFill>
                  <a:srgbClr val="002060"/>
                </a:solidFill>
                <a:latin typeface="Constantia" pitchFamily="18" charset="0"/>
              </a:rPr>
              <a:t>изменений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1600" b="1" dirty="0" smtClean="0"/>
              <a:t>Факторы, от которых зависит течение </a:t>
            </a:r>
            <a:r>
              <a:rPr lang="en-US" sz="1600" b="1" dirty="0" smtClean="0"/>
              <a:t/>
            </a:r>
            <a:br>
              <a:rPr lang="en-US" sz="1600" b="1" dirty="0" smtClean="0"/>
            </a:br>
            <a:r>
              <a:rPr lang="ru-RU" sz="1600" b="1" dirty="0" smtClean="0"/>
              <a:t>адаптационного периода</a:t>
            </a:r>
            <a:r>
              <a:rPr lang="ru-RU" dirty="0" smtClean="0"/>
              <a:t/>
            </a:r>
            <a:br>
              <a:rPr lang="ru-RU" dirty="0" smtClean="0"/>
            </a:br>
            <a:endParaRPr lang="ru-RU" dirty="0"/>
          </a:p>
        </p:txBody>
      </p:sp>
      <p:sp>
        <p:nvSpPr>
          <p:cNvPr id="18434" name="Содержимое 2"/>
          <p:cNvSpPr>
            <a:spLocks noGrp="1"/>
          </p:cNvSpPr>
          <p:nvPr>
            <p:ph idx="1"/>
          </p:nvPr>
        </p:nvSpPr>
        <p:spPr/>
        <p:txBody>
          <a:bodyPr/>
          <a:lstStyle/>
          <a:p>
            <a:r>
              <a:rPr lang="ru-RU" sz="1400" b="1" smtClean="0"/>
              <a:t>Возраст ребёнка.</a:t>
            </a:r>
            <a:r>
              <a:rPr lang="ru-RU" sz="1400" smtClean="0"/>
              <a:t> Труднее адаптируются к новым условиям дети в возрасте до двух лет. После двух лет дети значительно легче могут приспосабливаться к новым условиям жизни. Это объясняется тем, что к этому возрасту они становятся более любознательными, у них более богатый опыт поведения в разных условиях.</a:t>
            </a:r>
          </a:p>
          <a:p>
            <a:r>
              <a:rPr lang="ru-RU" sz="1400" b="1" smtClean="0"/>
              <a:t>Состояние здоровья и уровень развития ребёнка.</a:t>
            </a:r>
            <a:r>
              <a:rPr lang="ru-RU" sz="1400" smtClean="0"/>
              <a:t> Здоровый, хорошо развитый ребёнок легче переносит трудности социальной адаптации.</a:t>
            </a:r>
          </a:p>
          <a:p>
            <a:r>
              <a:rPr lang="ru-RU" sz="1400" b="1" smtClean="0"/>
              <a:t>Сформированность предметной и игровой деятельности.</a:t>
            </a:r>
            <a:r>
              <a:rPr lang="ru-RU" sz="1400" smtClean="0"/>
              <a:t> Такого ребёнка можно заинтересовать новой игрушкой, занятиями.</a:t>
            </a:r>
            <a:endParaRPr lang="en-US" sz="1400" smtClean="0"/>
          </a:p>
          <a:p>
            <a:endParaRPr lang="en-US" sz="1400" smtClean="0"/>
          </a:p>
          <a:p>
            <a:endParaRPr lang="ru-RU" sz="1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714375"/>
            <a:ext cx="8358188" cy="5786438"/>
          </a:xfrm>
        </p:spPr>
        <p:txBody>
          <a:bodyPr>
            <a:normAutofit fontScale="77500" lnSpcReduction="20000"/>
          </a:bodyPr>
          <a:lstStyle/>
          <a:p>
            <a:pPr marL="274320" indent="-274320" fontAlgn="auto">
              <a:spcAft>
                <a:spcPts val="0"/>
              </a:spcAft>
              <a:buClr>
                <a:schemeClr val="accent3"/>
              </a:buClr>
              <a:buFont typeface="Wingdings 2"/>
              <a:buChar char=""/>
              <a:defRPr/>
            </a:pPr>
            <a:r>
              <a:rPr lang="ru-RU" sz="2200" b="1" dirty="0" smtClean="0"/>
              <a:t>Индивидуальные особенности.</a:t>
            </a:r>
            <a:r>
              <a:rPr lang="ru-RU" sz="2200" dirty="0" smtClean="0"/>
              <a:t> Дети одного и того же возраста по разному ведут себя в первые дни пребывания в детском саду. Одни дети плачут, отказываются есть, спать, на каждое предложение взрослого реагируют бурным протестом. Но проходит несколько дней, и поведение ребёнка меняется: аппетит, сон восстанавливаются, ребёнок с интересом следит за игрой других детей. Другие, наоборот, в первый день внешне спокойны. Без возражения выполняют требования воспитателя, а в последующие дни с плачем расстаются с родителями, плохо едят, спят, не принимают участия в играх. Такое поведение может продолжаться несколько недель. Эти дети нуждаются в особой помощи воспитателя и родителей. Внешне спокойное, но подавленное эмоциональное состояние может длиться долго и привести к заболеванию.</a:t>
            </a:r>
          </a:p>
          <a:p>
            <a:pPr marL="274320" indent="-274320" fontAlgn="auto">
              <a:spcAft>
                <a:spcPts val="0"/>
              </a:spcAft>
              <a:buClr>
                <a:schemeClr val="accent3"/>
              </a:buClr>
              <a:buFont typeface="Wingdings 2"/>
              <a:buChar char=""/>
              <a:defRPr/>
            </a:pPr>
            <a:r>
              <a:rPr lang="ru-RU" sz="2200" b="1" dirty="0" smtClean="0"/>
              <a:t>Условия жизни в семье.</a:t>
            </a:r>
            <a:r>
              <a:rPr lang="ru-RU" sz="2200" dirty="0" smtClean="0"/>
              <a:t> Это создание режима дня в соответствии с возрастом и индивидуальными особенностями, формирование у детей умений и навыков, а также личностных качеств (умение играть с игрушками, общаться со взрослыми и детьми, самостоятельно обслуживать себя и т. д.) Если ребёнок приходит из семьи, где не были созданы условия для его правильного развития, то, естественно, ему будет очень трудно привыкать к условиям дошкольного учреждения.</a:t>
            </a:r>
          </a:p>
          <a:p>
            <a:pPr marL="274320" indent="-274320" fontAlgn="auto">
              <a:spcAft>
                <a:spcPts val="0"/>
              </a:spcAft>
              <a:buClr>
                <a:schemeClr val="accent3"/>
              </a:buClr>
              <a:buFont typeface="Wingdings 2"/>
              <a:buChar char=""/>
              <a:defRPr/>
            </a:pPr>
            <a:r>
              <a:rPr lang="ru-RU" sz="2200" dirty="0" smtClean="0"/>
              <a:t>       Мальчики более уязвимы в плане адаптации, чем девочки, поскольку в этот период они больше привязаны к матери и более болезненно реагируют на разлуку с ней.</a:t>
            </a:r>
          </a:p>
          <a:p>
            <a:pPr marL="274320" indent="-274320" fontAlgn="auto">
              <a:spcAft>
                <a:spcPts val="0"/>
              </a:spcAft>
              <a:buClr>
                <a:schemeClr val="accent3"/>
              </a:buClr>
              <a:buFont typeface="Wingdings 2"/>
              <a:buChar char=""/>
              <a:defRPr/>
            </a:pPr>
            <a:r>
              <a:rPr lang="ru-RU" sz="2200" dirty="0" smtClean="0"/>
              <a:t>       Всегда нелегко привыкают к детскому саду единственные в семье дети, особенно чрезмерно опекаемые, зависимые от матери, привыкшие к исключительному вниманию, неуверенные в себе.</a:t>
            </a:r>
          </a:p>
          <a:p>
            <a:pPr marL="274320" indent="-274320" fontAlgn="auto">
              <a:spcAft>
                <a:spcPts val="0"/>
              </a:spcAft>
              <a:buClr>
                <a:schemeClr val="accent3"/>
              </a:buClr>
              <a:buFont typeface="Wingdings 2"/>
              <a:buChar char=""/>
              <a:defRPr/>
            </a:pPr>
            <a:endParaRPr lang="ru-RU" dirty="0" smtClean="0"/>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b="1" dirty="0" smtClean="0">
                <a:solidFill>
                  <a:srgbClr val="7030A0"/>
                </a:solidFill>
              </a:rPr>
              <a:t>Готовность ребенка к поступлению в детский сад</a:t>
            </a:r>
            <a:endParaRPr lang="ru-RU" b="1" dirty="0">
              <a:solidFill>
                <a:srgbClr val="7030A0"/>
              </a:solidFill>
            </a:endParaRPr>
          </a:p>
        </p:txBody>
      </p:sp>
      <p:pic>
        <p:nvPicPr>
          <p:cNvPr id="20482" name="Picture 2" descr="C:\Users\user\Downloads\f_2408.jpg"/>
          <p:cNvPicPr>
            <a:picLocks noGrp="1" noChangeAspect="1" noChangeArrowheads="1"/>
          </p:cNvPicPr>
          <p:nvPr>
            <p:ph idx="1"/>
          </p:nvPr>
        </p:nvPicPr>
        <p:blipFill>
          <a:blip r:embed="rId2"/>
          <a:srcRect/>
          <a:stretch>
            <a:fillRect/>
          </a:stretch>
        </p:blipFill>
        <p:spPr>
          <a:xfrm>
            <a:off x="3179763" y="3017838"/>
            <a:ext cx="2784475" cy="222408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642938"/>
            <a:ext cx="7124700" cy="714375"/>
          </a:xfrm>
        </p:spPr>
        <p:txBody>
          <a:bodyPr>
            <a:normAutofit fontScale="90000"/>
          </a:bodyPr>
          <a:lstStyle/>
          <a:p>
            <a:pPr algn="ctr" fontAlgn="auto">
              <a:spcAft>
                <a:spcPts val="0"/>
              </a:spcAft>
              <a:defRPr/>
            </a:pPr>
            <a:r>
              <a:rPr lang="ru-RU" b="1" dirty="0" smtClean="0">
                <a:solidFill>
                  <a:srgbClr val="7030A0"/>
                </a:solidFill>
              </a:rPr>
              <a:t>Степени адаптации</a:t>
            </a:r>
            <a:endParaRPr lang="ru-RU" b="1" dirty="0">
              <a:solidFill>
                <a:srgbClr val="7030A0"/>
              </a:solidFill>
            </a:endParaRPr>
          </a:p>
        </p:txBody>
      </p:sp>
      <p:sp>
        <p:nvSpPr>
          <p:cNvPr id="21506" name="Содержимое 2"/>
          <p:cNvSpPr>
            <a:spLocks noGrp="1"/>
          </p:cNvSpPr>
          <p:nvPr>
            <p:ph idx="1"/>
          </p:nvPr>
        </p:nvSpPr>
        <p:spPr>
          <a:xfrm>
            <a:off x="107950" y="857250"/>
            <a:ext cx="8607425" cy="5524500"/>
          </a:xfrm>
        </p:spPr>
        <p:txBody>
          <a:bodyPr/>
          <a:lstStyle/>
          <a:p>
            <a:pPr>
              <a:spcBef>
                <a:spcPct val="0"/>
              </a:spcBef>
              <a:buFont typeface="Wingdings 2" pitchFamily="18" charset="2"/>
              <a:buNone/>
            </a:pPr>
            <a:endParaRPr lang="ru-RU" sz="2300" smtClean="0">
              <a:solidFill>
                <a:srgbClr val="002060"/>
              </a:solidFill>
            </a:endParaRPr>
          </a:p>
          <a:p>
            <a:pPr>
              <a:buFont typeface="Wingdings 2" pitchFamily="18" charset="2"/>
              <a:buNone/>
            </a:pPr>
            <a:endParaRPr lang="ru-RU" b="1" smtClean="0">
              <a:solidFill>
                <a:srgbClr val="FFFF00"/>
              </a:solidFill>
              <a:latin typeface="Franklin Gothic Book" pitchFamily="34" charset="0"/>
            </a:endParaRPr>
          </a:p>
          <a:p>
            <a:endParaRPr lang="ru-RU" smtClean="0"/>
          </a:p>
        </p:txBody>
      </p:sp>
      <p:pic>
        <p:nvPicPr>
          <p:cNvPr id="21507" name="Содержимое 4" descr="i.jpg"/>
          <p:cNvPicPr>
            <a:picLocks noChangeAspect="1"/>
          </p:cNvPicPr>
          <p:nvPr/>
        </p:nvPicPr>
        <p:blipFill>
          <a:blip r:embed="rId2"/>
          <a:srcRect/>
          <a:stretch>
            <a:fillRect/>
          </a:stretch>
        </p:blipFill>
        <p:spPr bwMode="auto">
          <a:xfrm>
            <a:off x="5775325" y="4221163"/>
            <a:ext cx="3044825" cy="2357437"/>
          </a:xfrm>
          <a:prstGeom prst="rect">
            <a:avLst/>
          </a:prstGeom>
          <a:noFill/>
          <a:ln w="9525">
            <a:noFill/>
            <a:miter lim="800000"/>
            <a:headEnd/>
            <a:tailEnd/>
          </a:ln>
        </p:spPr>
      </p:pic>
      <p:sp>
        <p:nvSpPr>
          <p:cNvPr id="21508" name="Прямоугольник 5"/>
          <p:cNvSpPr>
            <a:spLocks noChangeArrowheads="1"/>
          </p:cNvSpPr>
          <p:nvPr/>
        </p:nvSpPr>
        <p:spPr bwMode="auto">
          <a:xfrm>
            <a:off x="1071563" y="1357313"/>
            <a:ext cx="7572375" cy="3692525"/>
          </a:xfrm>
          <a:prstGeom prst="rect">
            <a:avLst/>
          </a:prstGeom>
          <a:noFill/>
          <a:ln w="9525">
            <a:noFill/>
            <a:miter lim="800000"/>
            <a:headEnd/>
            <a:tailEnd/>
          </a:ln>
        </p:spPr>
        <p:txBody>
          <a:bodyPr>
            <a:spAutoFit/>
          </a:bodyPr>
          <a:lstStyle/>
          <a:p>
            <a:r>
              <a:rPr lang="ru-RU">
                <a:latin typeface="Constantia" pitchFamily="18" charset="0"/>
              </a:rPr>
              <a:t>Длительность привыкания к новым социальным условиям, а также характер поведения детей в  первые дни пребывания  в детском учреждении зависят от индивидуально-личностных особенностей малыша: типа его нервной системы, степени общительности и доброжелательности, уравновешенности,  наличия/отсутствия привычки выполнять требования взрослых, сформированности  навыков самообслуживания и т.д</a:t>
            </a:r>
          </a:p>
          <a:p>
            <a:r>
              <a:rPr lang="ru-RU" b="1" i="1">
                <a:latin typeface="Constantia" pitchFamily="18" charset="0"/>
              </a:rPr>
              <a:t>Выделяют три степени адаптации: лёгкую, средней тяжести и тяжёлую:  </a:t>
            </a:r>
            <a:endParaRPr lang="ru-RU">
              <a:latin typeface="Constantia" pitchFamily="18" charset="0"/>
            </a:endParaRPr>
          </a:p>
          <a:p>
            <a:r>
              <a:rPr lang="ru-RU">
                <a:latin typeface="Constantia" pitchFamily="18" charset="0"/>
              </a:rPr>
              <a:t>до 1 месяца – лёгкая адаптация;</a:t>
            </a:r>
          </a:p>
          <a:p>
            <a:r>
              <a:rPr lang="ru-RU">
                <a:latin typeface="Constantia" pitchFamily="18" charset="0"/>
              </a:rPr>
              <a:t>до 2 месяцев – адаптация средней тяжести;</a:t>
            </a:r>
          </a:p>
          <a:p>
            <a:r>
              <a:rPr lang="ru-RU">
                <a:latin typeface="Constantia" pitchFamily="18" charset="0"/>
              </a:rPr>
              <a:t>от 2 до 6 месяцев – тяжёлая адаптация.</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497</TotalTime>
  <Words>1393</Words>
  <Application>Microsoft Office PowerPoint</Application>
  <PresentationFormat>Экран (4:3)</PresentationFormat>
  <Paragraphs>132</Paragraphs>
  <Slides>18</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4</vt:i4>
      </vt:variant>
      <vt:variant>
        <vt:lpstr>Заголовки слайдов</vt:lpstr>
      </vt:variant>
      <vt:variant>
        <vt:i4>18</vt:i4>
      </vt:variant>
    </vt:vector>
  </HeadingPairs>
  <TitlesOfParts>
    <vt:vector size="29" baseType="lpstr">
      <vt:lpstr>Constantia</vt:lpstr>
      <vt:lpstr>Arial</vt:lpstr>
      <vt:lpstr>Calibri</vt:lpstr>
      <vt:lpstr>Wingdings 2</vt:lpstr>
      <vt:lpstr>Times New Roman</vt:lpstr>
      <vt:lpstr>Franklin Gothic Book</vt:lpstr>
      <vt:lpstr>Symbol</vt:lpstr>
      <vt:lpstr>Поток</vt:lpstr>
      <vt:lpstr>Поток</vt:lpstr>
      <vt:lpstr>Поток</vt:lpstr>
      <vt:lpstr>Поток</vt:lpstr>
      <vt:lpstr>Слайд 1</vt:lpstr>
      <vt:lpstr>Слайд 2</vt:lpstr>
      <vt:lpstr>Слайд 3</vt:lpstr>
      <vt:lpstr>Слайд 4</vt:lpstr>
      <vt:lpstr>С поступлением ребенка в дошкольное учреждение в его жизни происходит</vt:lpstr>
      <vt:lpstr>Факторы, от которых зависит течение  адаптационного периода </vt:lpstr>
      <vt:lpstr>Слайд 7</vt:lpstr>
      <vt:lpstr>Готовность ребенка к поступлению в детский сад</vt:lpstr>
      <vt:lpstr>Степени адаптации</vt:lpstr>
      <vt:lpstr>        </vt:lpstr>
      <vt:lpstr>        </vt:lpstr>
      <vt:lpstr>  </vt:lpstr>
      <vt:lpstr>Признаки успешной адаптации</vt:lpstr>
      <vt:lpstr>Средства быстрой адаптации ребенка к условиям детского сада</vt:lpstr>
      <vt:lpstr>Причины успешной адаптации </vt:lpstr>
      <vt:lpstr>Причины тяжелой адаптации </vt:lpstr>
      <vt:lpstr>Как надо вести себя родителям с ребенком,  когда он начал впервые посещать детский сад?</vt:lpstr>
      <vt:lpstr>ПОМНИТЕ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Адаптация</dc:title>
  <dc:creator>Дмитрий</dc:creator>
  <cp:lastModifiedBy>user</cp:lastModifiedBy>
  <cp:revision>69</cp:revision>
  <dcterms:created xsi:type="dcterms:W3CDTF">2006-08-16T00:00:00Z</dcterms:created>
  <dcterms:modified xsi:type="dcterms:W3CDTF">2023-11-29T19:19:47Z</dcterms:modified>
</cp:coreProperties>
</file>