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63" r:id="rId4"/>
    <p:sldId id="257" r:id="rId5"/>
    <p:sldId id="264" r:id="rId6"/>
    <p:sldId id="259" r:id="rId7"/>
    <p:sldId id="260" r:id="rId8"/>
    <p:sldId id="265" r:id="rId9"/>
    <p:sldId id="266" r:id="rId10"/>
    <p:sldId id="261" r:id="rId11"/>
    <p:sldId id="270" r:id="rId12"/>
    <p:sldId id="271" r:id="rId13"/>
    <p:sldId id="267" r:id="rId14"/>
    <p:sldId id="268" r:id="rId15"/>
    <p:sldId id="269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63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C19EE-FA62-4409-B8C6-A25E05460F94}" type="datetimeFigureOut">
              <a:rPr lang="ru-RU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1A356-8B7B-43FA-BEF9-006CDB6958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6316D-D437-4C95-B5C6-B77CFD1B405A}" type="datetimeFigureOut">
              <a:rPr lang="ru-RU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6060A-2B8C-4B43-A674-AE62CAE7EC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58D93-1472-4B7F-A87E-5FCC7A9C017D}" type="datetimeFigureOut">
              <a:rPr lang="ru-RU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F70ED-E0E0-4D1F-9145-EAC24D03D2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E3878-48C4-4E2A-A55A-4B9EE7474C44}" type="datetimeFigureOut">
              <a:rPr lang="ru-RU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3BF71-B255-43D7-A49C-EA90D1B71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DA916-DF65-4ADE-821E-885EEB1E68FB}" type="datetimeFigureOut">
              <a:rPr lang="ru-RU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6680D-D7C3-4B89-B4A9-E5DD387D9B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D7E1E-B05D-432F-8BB5-687ACC89A0C8}" type="datetimeFigureOut">
              <a:rPr lang="ru-RU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3DAB1-8B5C-485F-961C-01B3F7D7BF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B2A6E-1959-4EF9-B4EC-CF4D4DB0C7ED}" type="datetimeFigureOut">
              <a:rPr lang="ru-RU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16BEE-F7F6-4141-940D-0EAC9683C0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5084D-ADFC-44B1-B646-A8E295ED46FE}" type="datetimeFigureOut">
              <a:rPr lang="ru-RU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505D4-2463-4DA4-959D-1FE0C4A836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95DBB-B08C-489A-A0E8-BE5658C4FC3D}" type="datetimeFigureOut">
              <a:rPr lang="ru-RU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FB0C4-3C13-4316-8225-B9246797C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979E9-A6BD-4D89-B17F-92EBB2C4FDBD}" type="datetimeFigureOut">
              <a:rPr lang="ru-RU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047E9-AFE5-414B-ADF2-C3FCDC9A6D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F19A9-A02B-4B3B-B6E7-224414F32A52}" type="datetimeFigureOut">
              <a:rPr lang="ru-RU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FDC54-DEDE-4FA4-9573-2FB72FF160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2E1166-C50F-485D-A3EF-553DBEAF4726}" type="datetimeFigureOut">
              <a:rPr lang="ru-RU"/>
              <a:pPr>
                <a:defRPr/>
              </a:pPr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E8D8DA-9570-446B-8584-1CE3097E1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hyperlink" Target="&#1052;&#1077;&#1076;&#1080;&#1072;&#1094;&#1080;&#1103;%20(mediation).%20&#1050;&#1086;&#1085;&#1092;&#1083;&#1080;&#1082;&#1090;&#1099;%20&#1088;&#1072;&#1079;&#1088;&#1077;&#1096;&#1080;&#1084;&#1099;.mp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75" y="2205038"/>
            <a:ext cx="6840538" cy="15843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Медиация: организация, инструменты, </a:t>
            </a:r>
            <a:r>
              <a:rPr lang="ru-RU" dirty="0" err="1"/>
              <a:t>практикА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42988" y="4149725"/>
            <a:ext cx="7772400" cy="863600"/>
          </a:xfrm>
        </p:spPr>
        <p:txBody>
          <a:bodyPr>
            <a:normAutofit/>
          </a:bodyPr>
          <a:lstStyle/>
          <a:p>
            <a:pPr algn="r"/>
            <a:r>
              <a:rPr lang="ru-RU" dirty="0">
                <a:solidFill>
                  <a:srgbClr val="7F7F7F"/>
                </a:solidFill>
                <a:latin typeface="Times New Roman" pitchFamily="18" charset="0"/>
                <a:cs typeface="Times New Roman" pitchFamily="18" charset="0"/>
              </a:rPr>
              <a:t>Ответственные: МДОУ «Детский сад №</a:t>
            </a:r>
            <a:r>
              <a:rPr lang="en-US" dirty="0">
                <a:solidFill>
                  <a:srgbClr val="7F7F7F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dirty="0">
                <a:solidFill>
                  <a:srgbClr val="7F7F7F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dirty="0">
                <a:solidFill>
                  <a:srgbClr val="7F7F7F"/>
                </a:solidFill>
                <a:latin typeface="Times New Roman" pitchFamily="18" charset="0"/>
                <a:cs typeface="Times New Roman" pitchFamily="18" charset="0"/>
              </a:rPr>
              <a:t> МДОУ «Детский сад №228»</a:t>
            </a:r>
            <a:endParaRPr lang="ru-RU" dirty="0">
              <a:solidFill>
                <a:srgbClr val="898989"/>
              </a:solidFill>
            </a:endParaRPr>
          </a:p>
        </p:txBody>
      </p:sp>
      <p:sp>
        <p:nvSpPr>
          <p:cNvPr id="13315" name="Прямоугольник 2"/>
          <p:cNvSpPr>
            <a:spLocks noChangeArrowheads="1"/>
          </p:cNvSpPr>
          <p:nvPr/>
        </p:nvSpPr>
        <p:spPr bwMode="auto">
          <a:xfrm>
            <a:off x="1258888" y="404813"/>
            <a:ext cx="7489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</a:rPr>
              <a:t>МУНИЦИПАЛЬНОЕ ДОШКОЛЬНОЕ ОБРАЗОВАТЕЛЬНОЕ УЧРЕЖДЕНИЕ "ДЕТСКИЙ САД № </a:t>
            </a:r>
            <a:r>
              <a:rPr lang="en-US" b="1" dirty="0">
                <a:latin typeface="Calibri" pitchFamily="34" charset="0"/>
              </a:rPr>
              <a:t>16</a:t>
            </a:r>
            <a:r>
              <a:rPr lang="ru-RU" b="1" dirty="0">
                <a:latin typeface="Calibri" pitchFamily="34" charset="0"/>
              </a:rPr>
              <a:t>« ГОРОД ЯРОСЛАВЛЬ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13316" name="Picture 2" descr="http://sc452.kolp.gov.spb.ru/_si/0/3107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36613"/>
            <a:ext cx="1584325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http://sc452.kolp.gov.spb.ru/_si/0/3107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1584325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55650" y="2060575"/>
            <a:ext cx="8137525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"Гражданский кодекс Российской Федерации (часть первая)" от 30.11.1994 N 51-ФЗ (ред. от 29.07.2017) (с </a:t>
            </a:r>
            <a:r>
              <a:rPr lang="ru-RU" sz="2000" dirty="0" err="1"/>
              <a:t>изм</a:t>
            </a:r>
            <a:r>
              <a:rPr lang="ru-RU" sz="2000" dirty="0"/>
              <a:t>. и доп., вступ. в силу с 06.08.2017)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5650" y="2997200"/>
            <a:ext cx="8137525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 Национальная стратегия действий в интересах детей на 2012 – 2017 годы      (утв. Указом Президента РФ от 1 июня 2012 г. N 761)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5650" y="3933825"/>
            <a:ext cx="8137525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Стандарты восстановительной медиации, разработанные в 2009 году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55650" y="4868863"/>
            <a:ext cx="8137525" cy="79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Всероссийской ассоциацией восстановительной медиации (один из основных документов для работы школьной службы примирения в России).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5650" y="5732463"/>
            <a:ext cx="8137525" cy="865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Приказ Департамента образования ЯО от 06.11.2015 №777/01-03 "О реализации  регионального проекта "Развитие служб медиации в образовательных организациях Ярославской области"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0" y="2132856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16" name="Нашивка 15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0" y="3068960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19" name="Нашивка 18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0" y="4005064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22" name="Нашивка 21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0" y="4869160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25" name="Нашивка 24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0" y="5733256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28" name="Нашивка 27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sp>
        <p:nvSpPr>
          <p:cNvPr id="18447" name="Rectangle 1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r"/>
            <a:r>
              <a:rPr lang="ru-RU" sz="3600" b="1">
                <a:latin typeface="Arial" charset="0"/>
              </a:rPr>
              <a:t>Нормативно-правовая база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1476375" y="260350"/>
            <a:ext cx="7210425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auto">
              <a:spcAft>
                <a:spcPts val="0"/>
              </a:spcAft>
              <a:defRPr/>
            </a:pPr>
            <a:br>
              <a:rPr lang="ru-RU" sz="4400" dirty="0">
                <a:latin typeface="+mj-lt"/>
                <a:ea typeface="+mj-ea"/>
                <a:cs typeface="+mj-cs"/>
              </a:rPr>
            </a:br>
            <a:endParaRPr lang="ru-RU" sz="2800" i="1" dirty="0">
              <a:solidFill>
                <a:srgbClr val="C000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28677" name="Picture 2" descr="http://sc452.kolp.gov.spb.ru/_si/0/3107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158432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Группа 20"/>
          <p:cNvGrpSpPr/>
          <p:nvPr/>
        </p:nvGrpSpPr>
        <p:grpSpPr>
          <a:xfrm>
            <a:off x="899592" y="3717032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22" name="Нашивка 21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899592" y="4725144"/>
            <a:ext cx="691430" cy="884889"/>
            <a:chOff x="-72007" y="3149780"/>
            <a:chExt cx="691430" cy="884889"/>
          </a:xfrm>
          <a:scene3d>
            <a:camera prst="orthographicFront"/>
            <a:lightRig rig="flat" dir="t"/>
          </a:scene3d>
        </p:grpSpPr>
        <p:sp>
          <p:nvSpPr>
            <p:cNvPr id="25" name="Нашивка 24"/>
            <p:cNvSpPr/>
            <p:nvPr/>
          </p:nvSpPr>
          <p:spPr>
            <a:xfrm rot="5400000">
              <a:off x="-204741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sp>
        <p:nvSpPr>
          <p:cNvPr id="28680" name="Прямоугольник 26"/>
          <p:cNvSpPr>
            <a:spLocks noChangeArrowheads="1"/>
          </p:cNvSpPr>
          <p:nvPr/>
        </p:nvSpPr>
        <p:spPr bwMode="auto">
          <a:xfrm>
            <a:off x="2339975" y="549275"/>
            <a:ext cx="54006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dirty="0">
                <a:latin typeface="Calibri" pitchFamily="34" charset="0"/>
              </a:rPr>
              <a:t>Стадии медиации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979613" y="1628775"/>
            <a:ext cx="5256212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Вступительное слово медиатора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979613" y="2349500"/>
            <a:ext cx="5256212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Презентация сторон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979613" y="3068638"/>
            <a:ext cx="5256212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Дискуссия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979613" y="3789363"/>
            <a:ext cx="5256212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/>
              <a:t>Кокус</a:t>
            </a:r>
            <a:endParaRPr lang="ru-RU" sz="24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1979613" y="4508500"/>
            <a:ext cx="5256212" cy="649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Дискуссия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79613" y="5229225"/>
            <a:ext cx="5256212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Подготовка проекта соглашения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979613" y="5949950"/>
            <a:ext cx="5256212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Выход из медиации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899592" y="5733256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38" name="Нашивка 37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899592" y="2780928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41" name="Нашивка 40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899592" y="1916832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44" name="Нашивка 43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семинар\17933372454661786138.jpg"/>
          <p:cNvPicPr>
            <a:picLocks noChangeAspect="1" noChangeArrowheads="1"/>
          </p:cNvPicPr>
          <p:nvPr/>
        </p:nvPicPr>
        <p:blipFill>
          <a:blip r:embed="rId2" cstate="print"/>
          <a:srcRect l="12089" r="12912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2" descr="http://sc452.kolp.gov.spb.ru/_si/0/3107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158432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Прямоугольник 4"/>
          <p:cNvSpPr>
            <a:spLocks noChangeArrowheads="1"/>
          </p:cNvSpPr>
          <p:nvPr/>
        </p:nvSpPr>
        <p:spPr bwMode="auto">
          <a:xfrm>
            <a:off x="2124075" y="404813"/>
            <a:ext cx="640873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Основные принципы медиации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14650" y="1987550"/>
            <a:ext cx="4537075" cy="720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Добровольность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86088" y="2924175"/>
            <a:ext cx="4465637" cy="720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Равное право для сторон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986088" y="3860800"/>
            <a:ext cx="4465637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Беспристрастность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14650" y="4724400"/>
            <a:ext cx="4537075" cy="7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>
                <a:solidFill>
                  <a:srgbClr val="FFFFFF"/>
                </a:solidFill>
                <a:latin typeface="Arial" charset="0"/>
                <a:cs typeface="Arial" charset="0"/>
              </a:rPr>
              <a:t>Сотрудничество сторон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14650" y="5661025"/>
            <a:ext cx="4537075" cy="7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Конфиденциальность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1683023" y="1966541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19" name="Нашивка 18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683023" y="3756521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22" name="Нашивка 21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683023" y="4620295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25" name="Нашивка 24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grpSp>
        <p:nvGrpSpPr>
          <p:cNvPr id="2" name="Группа 17"/>
          <p:cNvGrpSpPr/>
          <p:nvPr/>
        </p:nvGrpSpPr>
        <p:grpSpPr>
          <a:xfrm>
            <a:off x="1683023" y="2903166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3" name="Нашивка 18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grpSp>
        <p:nvGrpSpPr>
          <p:cNvPr id="5" name="Группа 17"/>
          <p:cNvGrpSpPr/>
          <p:nvPr/>
        </p:nvGrpSpPr>
        <p:grpSpPr>
          <a:xfrm>
            <a:off x="1683023" y="5484441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6" name="Нашивка 18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семинар\Apelsinovoe-dere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latin typeface="Arial" charset="0"/>
              </a:rPr>
              <a:t>Медиативные техники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>
                <a:latin typeface="Arial" charset="0"/>
              </a:rPr>
              <a:t>«Петля понимания»</a:t>
            </a:r>
          </a:p>
          <a:p>
            <a:r>
              <a:rPr lang="ru-RU">
                <a:latin typeface="Arial" charset="0"/>
              </a:rPr>
              <a:t>«Я – сообщение»</a:t>
            </a:r>
          </a:p>
          <a:p>
            <a:r>
              <a:rPr lang="ru-RU">
                <a:latin typeface="Arial" charset="0"/>
              </a:rPr>
              <a:t>Резюмирование</a:t>
            </a:r>
          </a:p>
          <a:p>
            <a:r>
              <a:rPr lang="ru-RU">
                <a:latin typeface="Arial" charset="0"/>
              </a:rPr>
              <a:t>Открытые вопросы</a:t>
            </a:r>
          </a:p>
          <a:p>
            <a:r>
              <a:rPr lang="ru-RU">
                <a:latin typeface="Arial" charset="0"/>
              </a:rPr>
              <a:t>Активное слушание</a:t>
            </a:r>
          </a:p>
          <a:p>
            <a:endParaRPr lang="ru-RU">
              <a:latin typeface="Arial" charset="0"/>
            </a:endParaRPr>
          </a:p>
        </p:txBody>
      </p:sp>
      <p:pic>
        <p:nvPicPr>
          <p:cNvPr id="27652" name="Picture 4" descr="1390215072_3d-20charac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349500"/>
            <a:ext cx="4206875" cy="4206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2" descr="http://sc452.kolp.gov.spb.ru/_si/0/3107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158432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Прямоугольник 20"/>
          <p:cNvSpPr>
            <a:spLocks noChangeArrowheads="1"/>
          </p:cNvSpPr>
          <p:nvPr/>
        </p:nvSpPr>
        <p:spPr bwMode="auto">
          <a:xfrm>
            <a:off x="2124075" y="692150"/>
            <a:ext cx="65516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latin typeface="Calibri" pitchFamily="34" charset="0"/>
              </a:rPr>
              <a:t>Восстановительные программы</a:t>
            </a:r>
          </a:p>
        </p:txBody>
      </p:sp>
      <p:sp>
        <p:nvSpPr>
          <p:cNvPr id="31750" name="Прямоугольник 23"/>
          <p:cNvSpPr>
            <a:spLocks noChangeArrowheads="1"/>
          </p:cNvSpPr>
          <p:nvPr/>
        </p:nvSpPr>
        <p:spPr bwMode="auto">
          <a:xfrm>
            <a:off x="539750" y="2636838"/>
            <a:ext cx="6840538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4000">
                <a:latin typeface="Calibri" pitchFamily="34" charset="0"/>
              </a:rPr>
              <a:t>   Медиация </a:t>
            </a:r>
          </a:p>
          <a:p>
            <a:pPr marL="342900" indent="-342900"/>
            <a:endParaRPr lang="ru-RU" sz="4000">
              <a:latin typeface="Calibri" pitchFamily="34" charset="0"/>
            </a:endParaRPr>
          </a:p>
          <a:p>
            <a:pPr marL="342900" indent="-342900"/>
            <a:r>
              <a:rPr lang="ru-RU" sz="4000">
                <a:latin typeface="Calibri" pitchFamily="34" charset="0"/>
              </a:rPr>
              <a:t>   Круг сообщества</a:t>
            </a:r>
          </a:p>
          <a:p>
            <a:pPr marL="342900" indent="-342900"/>
            <a:endParaRPr lang="ru-RU" sz="4000">
              <a:latin typeface="Calibri" pitchFamily="34" charset="0"/>
            </a:endParaRPr>
          </a:p>
          <a:p>
            <a:pPr marL="342900" indent="-342900"/>
            <a:r>
              <a:rPr lang="ru-RU" sz="4000">
                <a:latin typeface="Calibri" pitchFamily="34" charset="0"/>
              </a:rPr>
              <a:t>   Семейная конференция  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323528" y="2780928"/>
            <a:ext cx="547414" cy="576064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28" name="Нашивка 27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323528" y="4005064"/>
            <a:ext cx="547414" cy="576064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31" name="Нашивка 30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323528" y="5229200"/>
            <a:ext cx="547414" cy="576064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34" name="Нашивка 33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2" name="Picture 4" descr="get-your-mother-in-law-off-your-back-right-now-2"/>
          <p:cNvPicPr>
            <a:picLocks noChangeAspect="1" noChangeArrowheads="1"/>
          </p:cNvPicPr>
          <p:nvPr/>
        </p:nvPicPr>
        <p:blipFill>
          <a:blip r:embed="rId2" cstate="print"/>
          <a:srcRect l="1900" r="50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1476375" y="260350"/>
            <a:ext cx="7210425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auto">
              <a:spcAft>
                <a:spcPts val="0"/>
              </a:spcAft>
              <a:defRPr/>
            </a:pPr>
            <a:br>
              <a:rPr lang="ru-RU" sz="4400" dirty="0">
                <a:latin typeface="+mj-lt"/>
                <a:ea typeface="+mj-ea"/>
                <a:cs typeface="+mj-cs"/>
              </a:rPr>
            </a:br>
            <a:endParaRPr lang="ru-RU" sz="2800" i="1" dirty="0">
              <a:solidFill>
                <a:srgbClr val="C000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3797" name="Picture 2" descr="http://sc452.kolp.gov.spb.ru/_si/0/3107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158432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Прямоугольник 28"/>
          <p:cNvSpPr/>
          <p:nvPr/>
        </p:nvSpPr>
        <p:spPr>
          <a:xfrm>
            <a:off x="1979613" y="1773238"/>
            <a:ext cx="5256212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Вступительное слово медиатора </a:t>
            </a:r>
          </a:p>
        </p:txBody>
      </p:sp>
      <p:sp>
        <p:nvSpPr>
          <p:cNvPr id="33799" name="Прямоугольник 27"/>
          <p:cNvSpPr>
            <a:spLocks noChangeArrowheads="1"/>
          </p:cNvSpPr>
          <p:nvPr/>
        </p:nvSpPr>
        <p:spPr bwMode="auto">
          <a:xfrm>
            <a:off x="971550" y="2708275"/>
            <a:ext cx="6624638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200" b="1" i="1">
                <a:latin typeface="Calibri" pitchFamily="34" charset="0"/>
              </a:rPr>
              <a:t>цель</a:t>
            </a:r>
            <a:r>
              <a:rPr lang="ru-RU" altLang="ru-RU" sz="3200">
                <a:latin typeface="Calibri" pitchFamily="34" charset="0"/>
              </a:rPr>
              <a:t>– </a:t>
            </a:r>
            <a:r>
              <a:rPr lang="ru-RU" altLang="ru-RU" sz="3200" b="1">
                <a:latin typeface="Calibri" pitchFamily="34" charset="0"/>
              </a:rPr>
              <a:t>подготовить стороны к переговорам, т.е.</a:t>
            </a:r>
            <a:r>
              <a:rPr lang="ru-RU" altLang="ru-RU" sz="3200">
                <a:latin typeface="Calibri" pitchFamily="34" charset="0"/>
              </a:rPr>
              <a:t> сделать процесс медиации ясным и предсказуемым для участников переговоров</a:t>
            </a:r>
            <a:endParaRPr lang="ru-RU" sz="3200">
              <a:latin typeface="Calibri" pitchFamily="34" charset="0"/>
            </a:endParaRPr>
          </a:p>
        </p:txBody>
      </p:sp>
      <p:grpSp>
        <p:nvGrpSpPr>
          <p:cNvPr id="36" name="Группа 42"/>
          <p:cNvGrpSpPr/>
          <p:nvPr/>
        </p:nvGrpSpPr>
        <p:grpSpPr>
          <a:xfrm>
            <a:off x="1043608" y="1772816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37" name="Нашивка 36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1476375" y="260350"/>
            <a:ext cx="7210425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auto">
              <a:spcAft>
                <a:spcPts val="0"/>
              </a:spcAft>
              <a:defRPr/>
            </a:pPr>
            <a:br>
              <a:rPr lang="ru-RU" sz="4400" dirty="0">
                <a:latin typeface="+mj-lt"/>
                <a:ea typeface="+mj-ea"/>
                <a:cs typeface="+mj-cs"/>
              </a:rPr>
            </a:br>
            <a:endParaRPr lang="ru-RU" sz="2800" i="1" dirty="0">
              <a:solidFill>
                <a:srgbClr val="C000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4821" name="Picture 2" descr="http://sc452.kolp.gov.spb.ru/_si/0/3107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158432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1908175" y="1989138"/>
            <a:ext cx="5256213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Презентация сторон</a:t>
            </a:r>
          </a:p>
        </p:txBody>
      </p:sp>
      <p:grpSp>
        <p:nvGrpSpPr>
          <p:cNvPr id="8" name="Группа 42"/>
          <p:cNvGrpSpPr/>
          <p:nvPr/>
        </p:nvGrpSpPr>
        <p:grpSpPr>
          <a:xfrm>
            <a:off x="899592" y="1916832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44" name="Нашивка 43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sp>
        <p:nvSpPr>
          <p:cNvPr id="34824" name="Прямоугольник 27"/>
          <p:cNvSpPr>
            <a:spLocks noChangeArrowheads="1"/>
          </p:cNvSpPr>
          <p:nvPr/>
        </p:nvSpPr>
        <p:spPr bwMode="auto">
          <a:xfrm>
            <a:off x="1476375" y="2690813"/>
            <a:ext cx="538162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Calibri" pitchFamily="34" charset="0"/>
              </a:rPr>
              <a:t>цель</a:t>
            </a:r>
            <a:r>
              <a:rPr lang="ru-RU" sz="3200" b="1" i="1">
                <a:latin typeface="Calibri" pitchFamily="34" charset="0"/>
              </a:rPr>
              <a:t>– предоставить возможность сторонам </a:t>
            </a:r>
            <a:r>
              <a:rPr lang="ru-RU" sz="3200" i="1">
                <a:latin typeface="Calibri" pitchFamily="34" charset="0"/>
              </a:rPr>
              <a:t>рассказать о том, что произошло, и как они видят свою ситуацию конфликта, спора.</a:t>
            </a:r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latin typeface="Arial" charset="0"/>
              </a:rPr>
              <a:t>«Мир наоборот»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/>
          </a:p>
        </p:txBody>
      </p:sp>
      <p:pic>
        <p:nvPicPr>
          <p:cNvPr id="1026" name="Picture 2" descr="E:\семинар\siava.ru_Снимок 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27621"/>
            <a:ext cx="7272808" cy="54417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1476375" y="260350"/>
            <a:ext cx="7210425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auto">
              <a:spcAft>
                <a:spcPts val="0"/>
              </a:spcAft>
              <a:defRPr/>
            </a:pPr>
            <a:br>
              <a:rPr lang="ru-RU" sz="4400" dirty="0">
                <a:latin typeface="+mj-lt"/>
                <a:ea typeface="+mj-ea"/>
                <a:cs typeface="+mj-cs"/>
              </a:rPr>
            </a:br>
            <a:endParaRPr lang="ru-RU" sz="2800" i="1" dirty="0">
              <a:solidFill>
                <a:srgbClr val="C000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5845" name="Picture 2" descr="http://sc452.kolp.gov.spb.ru/_si/0/3107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158432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42"/>
          <p:cNvGrpSpPr/>
          <p:nvPr/>
        </p:nvGrpSpPr>
        <p:grpSpPr>
          <a:xfrm>
            <a:off x="899592" y="1916832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44" name="Нашивка 43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sp>
        <p:nvSpPr>
          <p:cNvPr id="35847" name="Прямоугольник 27"/>
          <p:cNvSpPr>
            <a:spLocks noChangeArrowheads="1"/>
          </p:cNvSpPr>
          <p:nvPr/>
        </p:nvSpPr>
        <p:spPr bwMode="auto">
          <a:xfrm>
            <a:off x="1476375" y="2690813"/>
            <a:ext cx="53816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200" b="1" i="1">
                <a:latin typeface="Calibri" pitchFamily="34" charset="0"/>
              </a:rPr>
              <a:t>Основная цель– </a:t>
            </a:r>
            <a:r>
              <a:rPr lang="ru-RU" altLang="ru-RU" sz="3200">
                <a:latin typeface="Calibri" pitchFamily="34" charset="0"/>
              </a:rPr>
              <a:t>сформулировать основные темы для переговоров</a:t>
            </a:r>
            <a:endParaRPr lang="ru-RU" sz="3200"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35150" y="1916113"/>
            <a:ext cx="5257800" cy="649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Дискуссия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1476375" y="260350"/>
            <a:ext cx="7210425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auto">
              <a:spcAft>
                <a:spcPts val="0"/>
              </a:spcAft>
              <a:defRPr/>
            </a:pPr>
            <a:br>
              <a:rPr lang="ru-RU" sz="4400" dirty="0">
                <a:latin typeface="+mj-lt"/>
                <a:ea typeface="+mj-ea"/>
                <a:cs typeface="+mj-cs"/>
              </a:rPr>
            </a:br>
            <a:endParaRPr lang="ru-RU" sz="2800" i="1" dirty="0">
              <a:solidFill>
                <a:srgbClr val="C000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6869" name="Picture 2" descr="http://sc452.kolp.gov.spb.ru/_si/0/3107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158432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42"/>
          <p:cNvGrpSpPr/>
          <p:nvPr/>
        </p:nvGrpSpPr>
        <p:grpSpPr>
          <a:xfrm>
            <a:off x="899592" y="1916832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44" name="Нашивка 43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sp>
        <p:nvSpPr>
          <p:cNvPr id="36871" name="Прямоугольник 27"/>
          <p:cNvSpPr>
            <a:spLocks noChangeArrowheads="1"/>
          </p:cNvSpPr>
          <p:nvPr/>
        </p:nvSpPr>
        <p:spPr bwMode="auto">
          <a:xfrm>
            <a:off x="1331913" y="2708275"/>
            <a:ext cx="705643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3200" b="1" i="1">
                <a:latin typeface="Calibri" pitchFamily="34" charset="0"/>
              </a:rPr>
              <a:t>Основная цель данного этапа</a:t>
            </a:r>
            <a:r>
              <a:rPr lang="ru-RU" sz="3200">
                <a:latin typeface="Calibri" pitchFamily="34" charset="0"/>
              </a:rPr>
              <a:t> – </a:t>
            </a:r>
            <a:r>
              <a:rPr lang="ru-RU" sz="3200" b="1">
                <a:latin typeface="Calibri" pitchFamily="34" charset="0"/>
              </a:rPr>
              <a:t>составить</a:t>
            </a:r>
            <a:r>
              <a:rPr lang="ru-RU" sz="3200">
                <a:latin typeface="Calibri" pitchFamily="34" charset="0"/>
              </a:rPr>
              <a:t> </a:t>
            </a:r>
            <a:r>
              <a:rPr lang="ru-RU" sz="3200" b="1">
                <a:latin typeface="Calibri" pitchFamily="34" charset="0"/>
              </a:rPr>
              <a:t>соглашение, </a:t>
            </a:r>
            <a:r>
              <a:rPr lang="ru-RU" sz="3200">
                <a:latin typeface="Calibri" pitchFamily="34" charset="0"/>
              </a:rPr>
              <a:t>которое будет работать, т.е. стороны его будут выполнять, если соглашение  соответствует их интересам.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79613" y="1916113"/>
            <a:ext cx="5256212" cy="649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Подготовка проекта соглашения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1476375" y="260350"/>
            <a:ext cx="7210425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auto">
              <a:spcAft>
                <a:spcPts val="0"/>
              </a:spcAft>
              <a:defRPr/>
            </a:pPr>
            <a:br>
              <a:rPr lang="ru-RU" sz="4400" dirty="0">
                <a:latin typeface="+mj-lt"/>
                <a:ea typeface="+mj-ea"/>
                <a:cs typeface="+mj-cs"/>
              </a:rPr>
            </a:br>
            <a:endParaRPr lang="ru-RU" sz="2800" i="1" dirty="0">
              <a:solidFill>
                <a:srgbClr val="C000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7893" name="Picture 2" descr="http://sc452.kolp.gov.spb.ru/_si/0/3107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158432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42"/>
          <p:cNvGrpSpPr/>
          <p:nvPr/>
        </p:nvGrpSpPr>
        <p:grpSpPr>
          <a:xfrm>
            <a:off x="899592" y="1916832"/>
            <a:ext cx="619422" cy="884889"/>
            <a:chOff x="1" y="3149780"/>
            <a:chExt cx="619422" cy="884889"/>
          </a:xfrm>
          <a:scene3d>
            <a:camera prst="orthographicFront"/>
            <a:lightRig rig="flat" dir="t"/>
          </a:scene3d>
        </p:grpSpPr>
        <p:sp>
          <p:nvSpPr>
            <p:cNvPr id="44" name="Нашивка 43"/>
            <p:cNvSpPr/>
            <p:nvPr/>
          </p:nvSpPr>
          <p:spPr>
            <a:xfrm rot="5400000">
              <a:off x="-132733" y="3282514"/>
              <a:ext cx="884889" cy="619422"/>
            </a:xfrm>
            <a:prstGeom prst="chevron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Нашивка 4"/>
            <p:cNvSpPr/>
            <p:nvPr/>
          </p:nvSpPr>
          <p:spPr>
            <a:xfrm>
              <a:off x="1" y="3459491"/>
              <a:ext cx="619422" cy="26546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795" tIns="10795" rIns="10795" bIns="10795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1331913" y="2708275"/>
            <a:ext cx="7416800" cy="28146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4400" b="1" i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Если стороны удовлетворены по всем критериям, Вы прекрасно провели процесс переговоров!</a:t>
            </a:r>
            <a:endParaRPr lang="ru-RU" sz="4400" dirty="0"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3713" y="1916113"/>
            <a:ext cx="5256212" cy="649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Выход из медиации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E:\семинар\88907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 l="1913" r="5242"/>
          <a:stretch>
            <a:fillRect/>
          </a:stretch>
        </p:blipFill>
        <p:spPr bwMode="auto">
          <a:xfrm>
            <a:off x="-1916" y="31050"/>
            <a:ext cx="9144000" cy="6858001"/>
          </a:xfrm>
          <a:prstGeom prst="rect">
            <a:avLst/>
          </a:prstGeom>
          <a:noFill/>
        </p:spPr>
      </p:pic>
      <p:pic>
        <p:nvPicPr>
          <p:cNvPr id="2" name="Медиация (mediation). Конфликты разрешимы">
            <a:hlinkClick r:id="" action="ppaction://media"/>
            <a:extLst>
              <a:ext uri="{FF2B5EF4-FFF2-40B4-BE49-F238E27FC236}">
                <a16:creationId xmlns:a16="http://schemas.microsoft.com/office/drawing/2014/main" id="{DBC7B50E-16D0-4E65-A547-50043D8122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3728" y="4958739"/>
            <a:ext cx="1835696" cy="1032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D4C52C1-6C13-4403-8917-A98B2321E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9775" y="1417638"/>
            <a:ext cx="8306171" cy="4675658"/>
          </a:xfrm>
          <a:prstGeom prst="rect">
            <a:avLst/>
          </a:prstGeom>
        </p:spPr>
      </p:pic>
      <p:sp>
        <p:nvSpPr>
          <p:cNvPr id="6" name="Прямоугольник 26">
            <a:extLst>
              <a:ext uri="{FF2B5EF4-FFF2-40B4-BE49-F238E27FC236}">
                <a16:creationId xmlns:a16="http://schemas.microsoft.com/office/drawing/2014/main" id="{D93158EF-3852-4149-AB36-07F35BB029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2195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dirty="0">
                <a:latin typeface="Calibri" pitchFamily="34" charset="0"/>
              </a:rPr>
              <a:t> Медиация- конфликты разрешимы</a:t>
            </a:r>
          </a:p>
        </p:txBody>
      </p:sp>
      <p:pic>
        <p:nvPicPr>
          <p:cNvPr id="7" name="Медиация (mediation). Конфликты разрешимы">
            <a:hlinkClick r:id="" action="ppaction://media"/>
            <a:extLst>
              <a:ext uri="{FF2B5EF4-FFF2-40B4-BE49-F238E27FC236}">
                <a16:creationId xmlns:a16="http://schemas.microsoft.com/office/drawing/2014/main" id="{A92ECEA0-E105-4A33-914F-9FD801745F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054" y="1228260"/>
            <a:ext cx="8484426" cy="47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2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288032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8" name="Picture 4" descr="308425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692150"/>
            <a:ext cx="8066087" cy="5303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/>
          </a:p>
          <a:p>
            <a:pPr>
              <a:buFont typeface="Arial" charset="0"/>
              <a:buNone/>
            </a:pPr>
            <a:r>
              <a:rPr lang="ru-RU"/>
              <a:t>Конфликт  (от лат. conflictus – столкновение)</a:t>
            </a:r>
          </a:p>
          <a:p>
            <a:pPr>
              <a:buFont typeface="Arial" charset="0"/>
              <a:buNone/>
            </a:pPr>
            <a:r>
              <a:rPr lang="ru-RU"/>
              <a:t>–это столкновение противоположных интересов,</a:t>
            </a:r>
          </a:p>
          <a:p>
            <a:pPr>
              <a:buFont typeface="Arial" charset="0"/>
              <a:buNone/>
            </a:pPr>
            <a:r>
              <a:rPr lang="ru-RU"/>
              <a:t>взглядов, стремлений; серьезное разногласие,</a:t>
            </a:r>
          </a:p>
          <a:p>
            <a:pPr>
              <a:buFont typeface="Arial" charset="0"/>
              <a:buNone/>
            </a:pPr>
            <a:r>
              <a:rPr lang="ru-RU"/>
              <a:t>острый спор, приводящий к борьбе.</a:t>
            </a:r>
          </a:p>
          <a:p>
            <a:pPr>
              <a:buFont typeface="Arial" charset="0"/>
              <a:buNone/>
            </a:pPr>
            <a:endParaRPr lang="ru-RU">
              <a:solidFill>
                <a:srgbClr val="C00000"/>
              </a:solidFill>
            </a:endParaRPr>
          </a:p>
        </p:txBody>
      </p:sp>
      <p:pic>
        <p:nvPicPr>
          <p:cNvPr id="14339" name="Picture 2" descr="http://sc452.kolp.gov.spb.ru/_si/0/3107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158432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2" name="Picture 4" descr="Restorative-Justice-1280x640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25538"/>
            <a:ext cx="8785225" cy="439261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b="1"/>
              <a:t>Медиация</a:t>
            </a:r>
            <a:r>
              <a:rPr lang="ru-RU" sz="2800"/>
              <a:t> – это переговоры с участием третьей, нейтральной сторон , которая является заинтересованной только лишь в том, чтобы стороны разрешили свой спор (конфликт) максимально выгодно для обеих (всех) сторон</a:t>
            </a:r>
          </a:p>
          <a:p>
            <a:pPr>
              <a:buFont typeface="Arial" charset="0"/>
              <a:buNone/>
            </a:pPr>
            <a:endParaRPr lang="ru-RU" sz="4000"/>
          </a:p>
        </p:txBody>
      </p:sp>
      <p:pic>
        <p:nvPicPr>
          <p:cNvPr id="16387" name="Picture 2" descr="http://sc452.kolp.gov.spb.ru/_si/0/3107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60350"/>
            <a:ext cx="158432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ru-RU" sz="5300" b="1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411" name="Содержимое 9"/>
          <p:cNvSpPr>
            <a:spLocks noGrp="1"/>
          </p:cNvSpPr>
          <p:nvPr>
            <p:ph sz="half" idx="2"/>
          </p:nvPr>
        </p:nvSpPr>
        <p:spPr>
          <a:xfrm>
            <a:off x="457200" y="1772817"/>
            <a:ext cx="8147050" cy="4177134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dirty="0"/>
              <a:t>    Возникла в США в середине 20-го в. Превратилась в самостоятельную процедуру с середины 70-х г. 20-го в.</a:t>
            </a:r>
          </a:p>
          <a:p>
            <a:pPr>
              <a:buFont typeface="Arial" charset="0"/>
              <a:buNone/>
            </a:pPr>
            <a:r>
              <a:rPr lang="ru-RU" sz="2800" dirty="0"/>
              <a:t>    Основоположники Роджер Фишер и Уильям </a:t>
            </a:r>
            <a:r>
              <a:rPr lang="ru-RU" sz="2800" dirty="0" err="1"/>
              <a:t>Ури</a:t>
            </a:r>
            <a:r>
              <a:rPr lang="ru-RU" sz="2800" dirty="0"/>
              <a:t>, профессора Гарвардской школы права</a:t>
            </a:r>
          </a:p>
          <a:p>
            <a:endParaRPr lang="ru-RU" dirty="0"/>
          </a:p>
        </p:txBody>
      </p:sp>
      <p:pic>
        <p:nvPicPr>
          <p:cNvPr id="17412" name="Picture 2" descr="http://sc452.kolp.gov.spb.ru/_si/0/31070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158432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native-americ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1" y="4581524"/>
            <a:ext cx="3200175" cy="180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7415" name="Picture 7" descr="64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4581524"/>
            <a:ext cx="2399465" cy="180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7416" name="Picture 8" descr="0_115199_583aca36_XX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1" y="4581524"/>
            <a:ext cx="2576161" cy="1800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6" name="Picture 4" descr="Древняя гре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60350"/>
            <a:ext cx="4103687" cy="297973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3557" name="Picture 5" descr="278549-Sepi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8788" y="3365501"/>
            <a:ext cx="4478337" cy="276701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3558" name="Picture 6" descr="judgement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402013"/>
            <a:ext cx="3598862" cy="27305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23559" name="Picture 7" descr="9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60350"/>
            <a:ext cx="4103687" cy="29654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80" name="Рисунок 1" descr="C:\Users\игорь\Desktop\брошюра\70571161.pn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549275"/>
            <a:ext cx="8642350" cy="5797550"/>
          </a:xfrm>
          <a:noFill/>
          <a:ln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</TotalTime>
  <Words>385</Words>
  <Application>Microsoft Office PowerPoint</Application>
  <PresentationFormat>Экран (4:3)</PresentationFormat>
  <Paragraphs>64</Paragraphs>
  <Slides>25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Тема Office</vt:lpstr>
      <vt:lpstr>Медиация: организация, инструменты, практикА</vt:lpstr>
      <vt:lpstr>«Мир наоборот»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Нормативно-правовая база</vt:lpstr>
      <vt:lpstr>Презентация PowerPoint</vt:lpstr>
      <vt:lpstr>Презентация PowerPoint</vt:lpstr>
      <vt:lpstr>Презентация PowerPoint</vt:lpstr>
      <vt:lpstr>Презентация PowerPoint</vt:lpstr>
      <vt:lpstr>Медиативные техники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Медиация- конфликты разрешимы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службы медиации в ДОО.</dc:title>
  <dc:creator>User</dc:creator>
  <cp:lastModifiedBy>Наталья Петрова</cp:lastModifiedBy>
  <cp:revision>41</cp:revision>
  <dcterms:created xsi:type="dcterms:W3CDTF">2018-04-04T06:22:26Z</dcterms:created>
  <dcterms:modified xsi:type="dcterms:W3CDTF">2018-05-15T11:19:18Z</dcterms:modified>
</cp:coreProperties>
</file>