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7" r:id="rId5"/>
    <p:sldId id="259" r:id="rId6"/>
    <p:sldId id="278" r:id="rId7"/>
    <p:sldId id="285" r:id="rId8"/>
    <p:sldId id="287" r:id="rId9"/>
    <p:sldId id="288" r:id="rId10"/>
    <p:sldId id="289" r:id="rId11"/>
    <p:sldId id="260" r:id="rId12"/>
    <p:sldId id="263" r:id="rId13"/>
    <p:sldId id="290" r:id="rId14"/>
    <p:sldId id="265" r:id="rId15"/>
    <p:sldId id="264" r:id="rId16"/>
    <p:sldId id="266" r:id="rId17"/>
    <p:sldId id="267" r:id="rId18"/>
    <p:sldId id="279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0" r:id="rId27"/>
    <p:sldId id="281" r:id="rId28"/>
    <p:sldId id="282" r:id="rId29"/>
    <p:sldId id="283" r:id="rId30"/>
    <p:sldId id="284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0D7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F616-291F-4E29-ACCD-C93516BD16A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BB60-4731-483B-BC1C-43097E36F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BB60-4731-483B-BC1C-43097E36FD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DB41-3EC8-4339-85BE-918C5DF7802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5E23-0C99-4B75-B7B4-2F20E77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89032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«Включение медиативных подходов в разные аспекты 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образовательной деятельности.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Конструктивное обращение с детским гневом и агрессией»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21088"/>
            <a:ext cx="6400800" cy="20162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В рамках реализации проекта МИП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«Организация службы медиации в ДОО»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Ответственные: МДОУ «Детский сад № 16»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МДОУ «Детский сад № 228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Ярославль, 28.11.2018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3003"/>
            <a:ext cx="7126560" cy="5258325"/>
          </a:xfrm>
        </p:spPr>
        <p:txBody>
          <a:bodyPr>
            <a:noAutofit/>
          </a:bodyPr>
          <a:lstStyle/>
          <a:p>
            <a:pPr lvl="0" algn="l"/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3A554-D57B-4C38-A6E6-E970740F5105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34BFFB-8C52-4BCB-A628-07F43A457346}"/>
              </a:ext>
            </a:extLst>
          </p:cNvPr>
          <p:cNvSpPr/>
          <p:nvPr/>
        </p:nvSpPr>
        <p:spPr>
          <a:xfrm>
            <a:off x="683568" y="675613"/>
            <a:ext cx="8208912" cy="78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48E7E-458A-4C2F-B739-F189E45EF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68489"/>
            <a:ext cx="6879654" cy="4586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8D8C5-41F8-4F6F-956C-68C0B5404928}"/>
              </a:ext>
            </a:extLst>
          </p:cNvPr>
          <p:cNvSpPr txBox="1"/>
          <p:nvPr/>
        </p:nvSpPr>
        <p:spPr>
          <a:xfrm>
            <a:off x="1763688" y="406187"/>
            <a:ext cx="544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Детский гнев и агрессия</a:t>
            </a:r>
          </a:p>
        </p:txBody>
      </p:sp>
    </p:spTree>
    <p:extLst>
      <p:ext uri="{BB962C8B-B14F-4D97-AF65-F5344CB8AC3E}">
        <p14:creationId xmlns:p14="http://schemas.microsoft.com/office/powerpoint/2010/main" val="107025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04256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>
                <a:solidFill>
                  <a:srgbClr val="002060"/>
                </a:solidFill>
              </a:rPr>
              <a:t>Гнев у ребенка</a:t>
            </a:r>
            <a:r>
              <a:rPr lang="en-US" sz="3200" dirty="0">
                <a:solidFill>
                  <a:srgbClr val="002060"/>
                </a:solidFill>
              </a:rPr>
              <a:t> </a:t>
            </a:r>
            <a:r>
              <a:rPr lang="ru-RU" sz="3200" dirty="0">
                <a:solidFill>
                  <a:srgbClr val="002060"/>
                </a:solidFill>
              </a:rPr>
              <a:t>– это непроизвольное, незапланированное проявление злости с раздражением, зачастую сопровождающееся вспышкой словесной и физической активности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centreosteopathierachel.com/wp-content/uploads/2016/06/o-COLERE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3122"/>
            <a:ext cx="53285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664296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>
                <a:solidFill>
                  <a:srgbClr val="002060"/>
                </a:solidFill>
              </a:rPr>
              <a:t>Агрессия –</a:t>
            </a:r>
            <a:r>
              <a:rPr lang="ru-RU" sz="3200" dirty="0">
                <a:solidFill>
                  <a:srgbClr val="002060"/>
                </a:solidFill>
              </a:rPr>
              <a:t> это мотивированное деструктивное поведение, противоречащее нормам и правилам сосуществования людей в обществе, наносящее вред объектам нападения, приносящее физический ущерб людям. </a:t>
            </a:r>
          </a:p>
        </p:txBody>
      </p:sp>
      <p:pic>
        <p:nvPicPr>
          <p:cNvPr id="22530" name="Picture 2" descr="http://zoj.kz/wp-content/uploads/2016/12/img_122-e1482222486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88631"/>
            <a:ext cx="5686466" cy="34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664296"/>
          </a:xfrm>
        </p:spPr>
        <p:txBody>
          <a:bodyPr>
            <a:noAutofit/>
          </a:bodyPr>
          <a:lstStyle/>
          <a:p>
            <a:pPr lvl="0" algn="l"/>
            <a:r>
              <a:rPr lang="ru-RU" sz="2200" dirty="0">
                <a:solidFill>
                  <a:srgbClr val="002060"/>
                </a:solidFill>
              </a:rPr>
              <a:t>1. Гнев у ребенка 2 лет это проявление интереса и исследование мира. Если посмотреть на малыша 2-х лет в момент гнева, то можно увидеть искренний азарт и любопытство. Так кроха исследует мир, а взрослые такое поведение зачастую принимают за агрессию. 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2. Гнев у ребенка 3 года означает самоутверждение. Это самый трудный критический период. Малыши 3-х лет уже очень хорошо понимают, что вокруг них происходит, и зачастую желают, чтобы все было, как хочется именно им. Если происходит не так, как хочется крохам, то гнев переходит в приступы злобы, доставляющие существенные беспокойства взрослым, особенно в общественных местах. Чтобы избежать неприятных ситуаций взрослым следует анализировать свои действия.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3. К четырем годам число вспышек гнева у детей снижается. </a:t>
            </a:r>
            <a:br>
              <a:rPr lang="ru-RU" sz="2200" dirty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25126-3C2A-4983-9C3E-6C8F85D4F782}"/>
              </a:ext>
            </a:extLst>
          </p:cNvPr>
          <p:cNvSpPr txBox="1"/>
          <p:nvPr/>
        </p:nvSpPr>
        <p:spPr>
          <a:xfrm>
            <a:off x="899592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Биологические основы детского гнева</a:t>
            </a:r>
          </a:p>
        </p:txBody>
      </p:sp>
    </p:spTree>
    <p:extLst>
      <p:ext uri="{BB962C8B-B14F-4D97-AF65-F5344CB8AC3E}">
        <p14:creationId xmlns:p14="http://schemas.microsoft.com/office/powerpoint/2010/main" val="61408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92888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Игровые пособия для «выхода» гнева</a:t>
            </a:r>
          </a:p>
        </p:txBody>
      </p:sp>
      <p:pic>
        <p:nvPicPr>
          <p:cNvPr id="26626" name="Picture 2" descr="https://www.nzherald.co.nz/resizer/uYh3u25MEKqDG8H2iL0cRrRCrP8=/1200x0/smart/filters:quality(70)/arc-anglerfish-syd-prod-nzme.s3.amazonaws.com/public/TGWN57OYRRD4ZL6323GRH3TE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525" y="1916832"/>
            <a:ext cx="287896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игорь\Desktop\презентация картинки\0010-02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242" y="1916832"/>
            <a:ext cx="287191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горь\Desktop\презентация картинки\Anger-Mana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216000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горь\Desktop\презентация картинки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437112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игорь\Desktop\презентация картинки\img6.jpg"/>
          <p:cNvPicPr>
            <a:picLocks noChangeAspect="1" noChangeArrowheads="1"/>
          </p:cNvPicPr>
          <p:nvPr/>
        </p:nvPicPr>
        <p:blipFill>
          <a:blip r:embed="rId7" cstate="print"/>
          <a:srcRect l="14091" t="23540" r="33935" b="22280"/>
          <a:stretch>
            <a:fillRect/>
          </a:stretch>
        </p:blipFill>
        <p:spPr bwMode="auto">
          <a:xfrm>
            <a:off x="153025" y="1916832"/>
            <a:ext cx="276279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игорь\Desktop\презентация картинки\zhenshina-dishit-v-bumazhnnii-pak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49832" y="4437112"/>
            <a:ext cx="144590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«Надуть воздушный шарик злостью»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pp.userapi.com/c840423/v840423939/62103/Rdc6KHlGB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729" y="1556792"/>
            <a:ext cx="745573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«Топот ног»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www.dadazi.net/new/rhymes/indrym46/stamp.gif">
            <a:extLst>
              <a:ext uri="{FF2B5EF4-FFF2-40B4-BE49-F238E27FC236}">
                <a16:creationId xmlns:a16="http://schemas.microsoft.com/office/drawing/2014/main" id="{019A8635-CD14-49A4-9DB4-CCAB9B120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596023" cy="45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«Доброе животное»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s://pixmafia.com/uploads/posts/2017-09/1505737846_daily_picdump_20170918_000868_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625" y="1267416"/>
            <a:ext cx="5406750" cy="540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008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Нарисуй свой гнев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игорь\Desktop\презентация картинки\anger-cartoon-man-illustration-angry-boy-5a97e5444150a1.8244369415199040682675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691680" y="1052736"/>
            <a:ext cx="580526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«Бумажные мячики»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sacramentum.life/wp-content/uploads/image/brosanie-a1e7b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99" y="1412776"/>
            <a:ext cx="7927603" cy="527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248" y="332656"/>
            <a:ext cx="6188224" cy="53285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  <a:t>«Мы привыкли думать, что, возражая кому-то, </a:t>
            </a:r>
            <a:b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  <a:t>мы неминуемо вступаем с этим человеком в конфликт, который обязательно должен выявить победителя и побежденного или ущемить чье-то самолюбие. Но давайте не будем воспринимать все в таком свете. Давайте всегда искать между нами что-то общее. Секрет успеха заключается в том, чтобы с самого начала проявить заинтересованность в точке зрения собеседника. </a:t>
            </a:r>
            <a:b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  <a:t>Я совершенно уверен, что это под силу каждому из нас.» </a:t>
            </a:r>
            <a:br>
              <a:rPr lang="ru-RU" sz="2800" b="1" dirty="0">
                <a:solidFill>
                  <a:srgbClr val="002060"/>
                </a:solidFill>
                <a:latin typeface="Gabriola" pitchFamily="82" charset="0"/>
              </a:rPr>
            </a:br>
            <a:endParaRPr lang="ru-RU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400800" cy="86409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Далай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Лама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6146" name="Picture 2" descr="https://alleverestnepal.files.wordpress.com/2011/09/dalai_lama_by_josephine_de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304256" cy="3049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illion-wallpapers.ru/wallpapers/3/34/46765791991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</a:rPr>
              <a:t>«</a:t>
            </a:r>
            <a:r>
              <a:rPr lang="ru-RU" sz="5400" b="1" dirty="0" err="1">
                <a:solidFill>
                  <a:srgbClr val="002060"/>
                </a:solidFill>
              </a:rPr>
              <a:t>Сказкотерапия</a:t>
            </a:r>
            <a:r>
              <a:rPr lang="ru-RU" sz="5400" b="1" dirty="0">
                <a:solidFill>
                  <a:srgbClr val="002060"/>
                </a:solidFill>
              </a:rPr>
              <a:t>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1484784"/>
            <a:ext cx="424400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Сказкотерапия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означает «лечение сказкой». </a:t>
            </a:r>
          </a:p>
          <a:p>
            <a:pPr lvl="0"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Сказки подсказывают, как себя вести в трудных ситуациях или как не надо себя вести.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illion-wallpapers.ru/wallpapers/3/34/46765791991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4570433"/>
            <a:ext cx="3059832" cy="2287567"/>
          </a:xfrm>
          <a:prstGeom prst="rect">
            <a:avLst/>
          </a:prstGeom>
          <a:noFill/>
        </p:spPr>
      </p:pic>
      <p:pic>
        <p:nvPicPr>
          <p:cNvPr id="29698" name="Picture 2" descr="https://million-wallpapers.ru/wallpapers/3/34/46765791991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97817"/>
            <a:ext cx="3059832" cy="22875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124744"/>
          </a:xfrm>
        </p:spPr>
        <p:txBody>
          <a:bodyPr>
            <a:no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</a:rPr>
              <a:t>5 правил </a:t>
            </a:r>
            <a:r>
              <a:rPr lang="ru-RU" sz="5400" b="1" dirty="0" err="1">
                <a:solidFill>
                  <a:srgbClr val="002060"/>
                </a:solidFill>
              </a:rPr>
              <a:t>сказкотерапии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268760"/>
            <a:ext cx="8276456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1. </a:t>
            </a:r>
            <a:r>
              <a:rPr lang="ru-RU" sz="2200" b="1" dirty="0">
                <a:solidFill>
                  <a:srgbClr val="002060"/>
                </a:solidFill>
              </a:rPr>
              <a:t>Имя героя лучше выдумать, чтобы у ребёнка не было ощущения, что это история непосредственно о нём или его друзьях, ведь герои в этих сказках не всегда поступают хорошо.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2. Добавляйте в сказки сюжеты из жизни малыша — это сделает сюжет более знакомым и понятным для него.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3. Не делайте из </a:t>
            </a:r>
            <a:r>
              <a:rPr lang="ru-RU" sz="2200" b="1" dirty="0" err="1">
                <a:solidFill>
                  <a:srgbClr val="002060"/>
                </a:solidFill>
              </a:rPr>
              <a:t>сказкотерапии</a:t>
            </a:r>
            <a:r>
              <a:rPr lang="ru-RU" sz="2200" b="1" dirty="0">
                <a:solidFill>
                  <a:srgbClr val="002060"/>
                </a:solidFill>
              </a:rPr>
              <a:t> занятие. Рассказывайте сказку тогда, когда ребёнок этого хочет: не давите, не заставляйте, не настаивайте.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4. Рассказав историю, обсудите её с малышом. Ещё раз вспомните сюжет, спросите, что понравилось или не понравилось ребёнку, поинтересуйтесь его мнением: кто поступил хорошо, а кто — плохо, почему герой обрадовался или расстроился, как он себя чувствовал и пр.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5. Предложите ребёнку разыграть сюжет сказки с игрушками или покажите ему кукольный спектакль.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0"/>
            <a:ext cx="9144000" cy="6812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«Крокодил»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s://t3.ftcdn.net/jpg/00/98/13/60/240_F_98136081_ql4kXwNkv0dbu0I9pZImKOhS4FqHVtGC.jpg">
            <a:extLst>
              <a:ext uri="{FF2B5EF4-FFF2-40B4-BE49-F238E27FC236}">
                <a16:creationId xmlns:a16="http://schemas.microsoft.com/office/drawing/2014/main" id="{4DBDBF54-325F-452E-B6D9-C9E8F93D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86000"/>
            <a:ext cx="769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Метафорические карты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484784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Метафорические карты</a:t>
            </a:r>
            <a:r>
              <a:rPr lang="ru-RU" sz="2800" dirty="0">
                <a:solidFill>
                  <a:srgbClr val="002060"/>
                </a:solidFill>
              </a:rPr>
              <a:t> – это набор карт или открыток, на которых изображены события, фигуры, лица, природа, предметы, животные, абстракции разного рода. </a:t>
            </a:r>
          </a:p>
        </p:txBody>
      </p:sp>
      <p:pic>
        <p:nvPicPr>
          <p:cNvPr id="32770" name="Picture 2" descr="http://makomania.ru/wp-content/uploads/2017/06/DSCN1279.jpg"/>
          <p:cNvPicPr>
            <a:picLocks noChangeAspect="1" noChangeArrowheads="1"/>
          </p:cNvPicPr>
          <p:nvPr/>
        </p:nvPicPr>
        <p:blipFill>
          <a:blip r:embed="rId3" cstate="print"/>
          <a:srcRect t="13756" b="4444"/>
          <a:stretch>
            <a:fillRect/>
          </a:stretch>
        </p:blipFill>
        <p:spPr bwMode="auto">
          <a:xfrm>
            <a:off x="2699792" y="3468024"/>
            <a:ext cx="3744416" cy="306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2" name="Picture 10" descr="http://skupiknigi.ru/image/Small/multimedia/books_covers/1013200651.jpg"/>
          <p:cNvPicPr>
            <a:picLocks noChangeAspect="1" noChangeArrowheads="1"/>
          </p:cNvPicPr>
          <p:nvPr/>
        </p:nvPicPr>
        <p:blipFill>
          <a:blip r:embed="rId3" cstate="print"/>
          <a:srcRect l="14277" r="14687"/>
          <a:stretch>
            <a:fillRect/>
          </a:stretch>
        </p:blipFill>
        <p:spPr bwMode="auto">
          <a:xfrm>
            <a:off x="6300192" y="4830638"/>
            <a:ext cx="1440160" cy="2027361"/>
          </a:xfrm>
          <a:prstGeom prst="rect">
            <a:avLst/>
          </a:prstGeom>
          <a:noFill/>
        </p:spPr>
      </p:pic>
      <p:pic>
        <p:nvPicPr>
          <p:cNvPr id="33796" name="Picture 4" descr="http://mmedia.ozone.ru/multimedia/1009306250.jpg"/>
          <p:cNvPicPr>
            <a:picLocks noChangeAspect="1" noChangeArrowheads="1"/>
          </p:cNvPicPr>
          <p:nvPr/>
        </p:nvPicPr>
        <p:blipFill>
          <a:blip r:embed="rId4" cstate="print"/>
          <a:srcRect l="10345" r="10345"/>
          <a:stretch>
            <a:fillRect/>
          </a:stretch>
        </p:blipFill>
        <p:spPr bwMode="auto">
          <a:xfrm>
            <a:off x="4788024" y="4769768"/>
            <a:ext cx="1656184" cy="2088232"/>
          </a:xfrm>
          <a:prstGeom prst="rect">
            <a:avLst/>
          </a:prstGeom>
          <a:noFill/>
        </p:spPr>
      </p:pic>
      <p:pic>
        <p:nvPicPr>
          <p:cNvPr id="33794" name="Picture 2" descr="https://domateplo.com/pics/Metaforicheskie_associativnie_karti__Roboti__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925184"/>
            <a:ext cx="1331640" cy="19328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Существуют разные наборы метафорических карт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проработка </a:t>
            </a:r>
            <a:r>
              <a:rPr lang="ru-RU" sz="2000" b="1" i="1" dirty="0" err="1">
                <a:solidFill>
                  <a:srgbClr val="002060"/>
                </a:solidFill>
              </a:rPr>
              <a:t>Я-образов</a:t>
            </a:r>
            <a:r>
              <a:rPr lang="ru-RU" sz="2000" b="1" i="1" dirty="0">
                <a:solidFill>
                  <a:srgbClr val="002060"/>
                </a:solidFill>
              </a:rPr>
              <a:t> и образов других людей, различных эмоциональных состояний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наборы МАК: «</a:t>
            </a:r>
            <a:r>
              <a:rPr lang="ru-RU" sz="2000" dirty="0" err="1">
                <a:solidFill>
                  <a:srgbClr val="002060"/>
                </a:solidFill>
              </a:rPr>
              <a:t>Фейсбук</a:t>
            </a:r>
            <a:r>
              <a:rPr lang="ru-RU" sz="2000" dirty="0">
                <a:solidFill>
                  <a:srgbClr val="002060"/>
                </a:solidFill>
              </a:rPr>
              <a:t>» (Е. Морозовская), «</a:t>
            </a:r>
            <a:r>
              <a:rPr lang="ru-RU" sz="2000" dirty="0" err="1">
                <a:solidFill>
                  <a:srgbClr val="002060"/>
                </a:solidFill>
              </a:rPr>
              <a:t>Personita</a:t>
            </a:r>
            <a:r>
              <a:rPr lang="ru-RU" sz="2000" dirty="0">
                <a:solidFill>
                  <a:srgbClr val="002060"/>
                </a:solidFill>
              </a:rPr>
              <a:t>» (М. </a:t>
            </a:r>
            <a:r>
              <a:rPr lang="ru-RU" sz="2000" dirty="0" err="1">
                <a:solidFill>
                  <a:srgbClr val="002060"/>
                </a:solidFill>
              </a:rPr>
              <a:t>Эгетмейер</a:t>
            </a:r>
            <a:r>
              <a:rPr lang="ru-RU" sz="2000" dirty="0">
                <a:solidFill>
                  <a:srgbClr val="002060"/>
                </a:solidFill>
              </a:rPr>
              <a:t>),  «Роботы» (Т. Ушакова), «Семейка </a:t>
            </a:r>
            <a:r>
              <a:rPr lang="ru-RU" sz="2000" dirty="0" err="1">
                <a:solidFill>
                  <a:srgbClr val="002060"/>
                </a:solidFill>
              </a:rPr>
              <a:t>Гномс</a:t>
            </a:r>
            <a:r>
              <a:rPr lang="ru-RU" sz="2000" dirty="0">
                <a:solidFill>
                  <a:srgbClr val="002060"/>
                </a:solidFill>
              </a:rPr>
              <a:t>».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работа с детско-родительскими отношениями </a:t>
            </a:r>
            <a:r>
              <a:rPr lang="ru-RU" sz="2000" dirty="0">
                <a:solidFill>
                  <a:srgbClr val="002060"/>
                </a:solidFill>
              </a:rPr>
              <a:t>– наборы МАК:  «</a:t>
            </a:r>
            <a:r>
              <a:rPr lang="ru-RU" sz="2000" dirty="0" err="1">
                <a:solidFill>
                  <a:srgbClr val="002060"/>
                </a:solidFill>
              </a:rPr>
              <a:t>Фейсбук</a:t>
            </a:r>
            <a:r>
              <a:rPr lang="ru-RU" sz="2000" dirty="0">
                <a:solidFill>
                  <a:srgbClr val="002060"/>
                </a:solidFill>
              </a:rPr>
              <a:t>» (Е. Морозовская); «Из сундука прошлого» (Г. </a:t>
            </a:r>
            <a:r>
              <a:rPr lang="ru-RU" sz="2000" dirty="0" err="1">
                <a:solidFill>
                  <a:srgbClr val="002060"/>
                </a:solidFill>
              </a:rPr>
              <a:t>Кац</a:t>
            </a:r>
            <a:r>
              <a:rPr lang="ru-RU" sz="2000" dirty="0">
                <a:solidFill>
                  <a:srgbClr val="002060"/>
                </a:solidFill>
              </a:rPr>
              <a:t>, Е. </a:t>
            </a:r>
            <a:r>
              <a:rPr lang="ru-RU" sz="2000" dirty="0" err="1">
                <a:solidFill>
                  <a:srgbClr val="002060"/>
                </a:solidFill>
              </a:rPr>
              <a:t>Мухаматулина</a:t>
            </a:r>
            <a:r>
              <a:rPr lang="ru-RU" sz="2000" dirty="0">
                <a:solidFill>
                  <a:srgbClr val="002060"/>
                </a:solidFill>
              </a:rPr>
              <a:t>); «Семейка </a:t>
            </a:r>
            <a:r>
              <a:rPr lang="ru-RU" sz="2000" dirty="0" err="1">
                <a:solidFill>
                  <a:srgbClr val="002060"/>
                </a:solidFill>
              </a:rPr>
              <a:t>Гномс</a:t>
            </a:r>
            <a:r>
              <a:rPr lang="ru-RU" sz="2000" dirty="0">
                <a:solidFill>
                  <a:srgbClr val="002060"/>
                </a:solidFill>
              </a:rPr>
              <a:t>».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работа с невротическими  страхами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наборы МАК: «</a:t>
            </a:r>
            <a:r>
              <a:rPr lang="ru-RU" sz="2000" dirty="0" err="1">
                <a:solidFill>
                  <a:srgbClr val="002060"/>
                </a:solidFill>
              </a:rPr>
              <a:t>Saga</a:t>
            </a:r>
            <a:r>
              <a:rPr lang="ru-RU" sz="2000" dirty="0">
                <a:solidFill>
                  <a:srgbClr val="002060"/>
                </a:solidFill>
              </a:rPr>
              <a:t>» (М. </a:t>
            </a:r>
            <a:r>
              <a:rPr lang="ru-RU" sz="2000" dirty="0" err="1">
                <a:solidFill>
                  <a:srgbClr val="002060"/>
                </a:solidFill>
              </a:rPr>
              <a:t>Эгетмейер</a:t>
            </a:r>
            <a:r>
              <a:rPr lang="ru-RU" sz="2000" dirty="0">
                <a:solidFill>
                  <a:srgbClr val="002060"/>
                </a:solidFill>
              </a:rPr>
              <a:t>); «</a:t>
            </a:r>
            <a:r>
              <a:rPr lang="ru-RU" sz="2000" dirty="0" err="1">
                <a:solidFill>
                  <a:srgbClr val="002060"/>
                </a:solidFill>
              </a:rPr>
              <a:t>Фейсбук</a:t>
            </a:r>
            <a:r>
              <a:rPr lang="ru-RU" sz="2000" dirty="0">
                <a:solidFill>
                  <a:srgbClr val="002060"/>
                </a:solidFill>
              </a:rPr>
              <a:t>» (Е. Морозовская).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работа с поиском ресурса </a:t>
            </a:r>
            <a:r>
              <a:rPr lang="ru-RU" sz="2000" dirty="0">
                <a:solidFill>
                  <a:srgbClr val="002060"/>
                </a:solidFill>
              </a:rPr>
              <a:t>– наборы МАК: положительные» карты из наборов  «Соре» и «</a:t>
            </a:r>
            <a:r>
              <a:rPr lang="ru-RU" sz="2000" dirty="0" err="1">
                <a:solidFill>
                  <a:srgbClr val="002060"/>
                </a:solidFill>
              </a:rPr>
              <a:t>Saga</a:t>
            </a:r>
            <a:r>
              <a:rPr lang="ru-RU" sz="2000" dirty="0">
                <a:solidFill>
                  <a:srgbClr val="002060"/>
                </a:solidFill>
              </a:rPr>
              <a:t>» (М. </a:t>
            </a:r>
            <a:r>
              <a:rPr lang="ru-RU" sz="2000" dirty="0" err="1">
                <a:solidFill>
                  <a:srgbClr val="002060"/>
                </a:solidFill>
              </a:rPr>
              <a:t>Эгетмейер</a:t>
            </a:r>
            <a:r>
              <a:rPr lang="ru-RU" sz="2000" dirty="0">
                <a:solidFill>
                  <a:srgbClr val="002060"/>
                </a:solidFill>
              </a:rPr>
              <a:t>), «Пути-дороги (Г. </a:t>
            </a:r>
            <a:r>
              <a:rPr lang="ru-RU" sz="2000" dirty="0" err="1">
                <a:solidFill>
                  <a:srgbClr val="002060"/>
                </a:solidFill>
              </a:rPr>
              <a:t>Кац</a:t>
            </a:r>
            <a:r>
              <a:rPr lang="ru-RU" sz="2000" dirty="0">
                <a:solidFill>
                  <a:srgbClr val="002060"/>
                </a:solidFill>
              </a:rPr>
              <a:t>, Е. </a:t>
            </a:r>
            <a:r>
              <a:rPr lang="ru-RU" sz="2000" dirty="0" err="1">
                <a:solidFill>
                  <a:srgbClr val="002060"/>
                </a:solidFill>
              </a:rPr>
              <a:t>Мухаматулина</a:t>
            </a:r>
            <a:r>
              <a:rPr lang="ru-RU" sz="2000" dirty="0">
                <a:solidFill>
                  <a:srgbClr val="002060"/>
                </a:solidFill>
              </a:rPr>
              <a:t>); «Быть, действовать, обладать» (Е. Морозовская).</a:t>
            </a:r>
          </a:p>
        </p:txBody>
      </p:sp>
      <p:pic>
        <p:nvPicPr>
          <p:cNvPr id="33798" name="Picture 6" descr="https://domateplo.com/pics/Semeika_GNOMS_Igri_dlya_emocionalnogo_razvitiya__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3" y="4955270"/>
            <a:ext cx="1384302" cy="1902730"/>
          </a:xfrm>
          <a:prstGeom prst="rect">
            <a:avLst/>
          </a:prstGeom>
          <a:noFill/>
        </p:spPr>
      </p:pic>
      <p:pic>
        <p:nvPicPr>
          <p:cNvPr id="33800" name="Picture 8" descr="https://static.tildacdn.com/tild3163-6137-4739-b966-373765343635/carddecksagaorlits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947524"/>
            <a:ext cx="3439244" cy="191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ezadowolenie.pl/images/Piasek_kinetyczny_3c.jpg"/>
          <p:cNvPicPr>
            <a:picLocks noChangeAspect="1" noChangeArrowheads="1"/>
          </p:cNvPicPr>
          <p:nvPr/>
        </p:nvPicPr>
        <p:blipFill>
          <a:blip r:embed="rId3" cstate="print"/>
          <a:srcRect l="16071" t="16405" r="17172" b="16837"/>
          <a:stretch>
            <a:fillRect/>
          </a:stretch>
        </p:blipFill>
        <p:spPr bwMode="auto">
          <a:xfrm>
            <a:off x="4067944" y="3284984"/>
            <a:ext cx="3384376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Песочная терапия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Песочная терапия </a:t>
            </a:r>
            <a:r>
              <a:rPr lang="ru-RU" sz="2800" dirty="0">
                <a:solidFill>
                  <a:srgbClr val="002060"/>
                </a:solidFill>
              </a:rPr>
              <a:t> одна из разновидностей </a:t>
            </a:r>
            <a:r>
              <a:rPr lang="ru-RU" sz="2800" dirty="0" err="1">
                <a:solidFill>
                  <a:srgbClr val="002060"/>
                </a:solidFill>
              </a:rPr>
              <a:t>игротерапии</a:t>
            </a:r>
            <a:r>
              <a:rPr lang="ru-RU" sz="2800" dirty="0">
                <a:solidFill>
                  <a:srgbClr val="002060"/>
                </a:solidFill>
              </a:rPr>
              <a:t>. Метод песочной терапии строится на теории Юнга о том, что каждый предмет внешнего мира вызывает какой-либо символ в глубине бессознательного. Это один из современных методов психотерапии, который применяется в детской и взрослой практике.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Конфликт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CB57E-6000-4388-AE32-A878B3E3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80" y="1412777"/>
            <a:ext cx="4367284" cy="44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Восстановительные программы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461AF-3FDF-4292-A365-931262998B65}"/>
              </a:ext>
            </a:extLst>
          </p:cNvPr>
          <p:cNvSpPr/>
          <p:nvPr/>
        </p:nvSpPr>
        <p:spPr>
          <a:xfrm>
            <a:off x="1259632" y="1166843"/>
            <a:ext cx="7340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Медиация - процесс, в котором медиатор создает условия для восстановления способности людей понимать друг друга и договариваться о приемлемых для них вариантах решения проблем.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2. Семейная конференция -  это своеобразный семейный совет, встреча членов семьи (в широком смысле этого слова) и ее ближайшего окружения с целью обсуждения возникшей проблемы и самостоятельного принятия решения.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3. «Круг сообщества» - это восстановительная программа с определенными целями, порядком проведения, ценностями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997E6-E5A7-4077-ADED-7BDE1A89D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0" y="1514693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5" y="-35238"/>
            <a:ext cx="9226729" cy="6920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Круг сообщества. Правила круга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461AF-3FDF-4292-A365-931262998B65}"/>
              </a:ext>
            </a:extLst>
          </p:cNvPr>
          <p:cNvSpPr/>
          <p:nvPr/>
        </p:nvSpPr>
        <p:spPr>
          <a:xfrm>
            <a:off x="1259632" y="1166843"/>
            <a:ext cx="73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8FF11C-8325-49C1-8A58-ED1F2152D690}"/>
              </a:ext>
            </a:extLst>
          </p:cNvPr>
          <p:cNvSpPr/>
          <p:nvPr/>
        </p:nvSpPr>
        <p:spPr>
          <a:xfrm>
            <a:off x="1259632" y="1268760"/>
            <a:ext cx="5598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- говорить от всего сердца;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 - говорить с уважением;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 - слушать с уважением;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 - оставаться в Круге до его завершения;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 - соблюдать конфиденциальность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- уважать символа слова </a:t>
            </a:r>
          </a:p>
        </p:txBody>
      </p:sp>
      <p:pic>
        <p:nvPicPr>
          <p:cNvPr id="1026" name="Picture 2" descr="http://omschool45.narod.ru/pic/proekty.png">
            <a:extLst>
              <a:ext uri="{FF2B5EF4-FFF2-40B4-BE49-F238E27FC236}">
                <a16:creationId xmlns:a16="http://schemas.microsoft.com/office/drawing/2014/main" id="{A2B95312-0328-4FCE-8BDE-8EA601BC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52" y="3370298"/>
            <a:ext cx="3487702" cy="34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9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5" y="-35238"/>
            <a:ext cx="9226729" cy="6920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Круг сообщества. Ход встречи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461AF-3FDF-4292-A365-931262998B65}"/>
              </a:ext>
            </a:extLst>
          </p:cNvPr>
          <p:cNvSpPr/>
          <p:nvPr/>
        </p:nvSpPr>
        <p:spPr>
          <a:xfrm>
            <a:off x="1259632" y="1166843"/>
            <a:ext cx="73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8FF11C-8325-49C1-8A58-ED1F2152D690}"/>
              </a:ext>
            </a:extLst>
          </p:cNvPr>
          <p:cNvSpPr/>
          <p:nvPr/>
        </p:nvSpPr>
        <p:spPr>
          <a:xfrm>
            <a:off x="1259632" y="1268760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omschool45.narod.ru/pic/proekty.png">
            <a:extLst>
              <a:ext uri="{FF2B5EF4-FFF2-40B4-BE49-F238E27FC236}">
                <a16:creationId xmlns:a16="http://schemas.microsoft.com/office/drawing/2014/main" id="{A2B95312-0328-4FCE-8BDE-8EA601BC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18" y="3534618"/>
            <a:ext cx="3487702" cy="34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579CF4-A16A-4755-9569-B557C371A3B4}"/>
              </a:ext>
            </a:extLst>
          </p:cNvPr>
          <p:cNvSpPr/>
          <p:nvPr/>
        </p:nvSpPr>
        <p:spPr>
          <a:xfrm>
            <a:off x="179512" y="980728"/>
            <a:ext cx="88457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b="1" dirty="0"/>
              <a:t>Приветствие ведущего, представление целей начавшейся встречи.</a:t>
            </a:r>
          </a:p>
          <a:p>
            <a:r>
              <a:rPr lang="ru-RU" b="1" dirty="0"/>
              <a:t>•	Ведущий предлагает участникам принять правила поведения в кругу: говорить о себе, о своих чувствах, о своей точке зрения, не допускать обвинительных высказываний, после окончания круга сохранять конфиденциальность и т.д.  Группа обсуждает эти и другие правила и принимает их.</a:t>
            </a:r>
          </a:p>
          <a:p>
            <a:r>
              <a:rPr lang="ru-RU" b="1" dirty="0"/>
              <a:t>•	Каждый участник высказывает свое мнение о ситуации, отвечая на вопросы: в чем состоит ситуация, почему эта ситуация требует вмешательства, почему она требует именно моего участия, каким образом должна измениться ситуация.</a:t>
            </a:r>
          </a:p>
          <a:p>
            <a:r>
              <a:rPr lang="ru-RU" b="1" dirty="0"/>
              <a:t>•	Ведущий обобщает все высказывания, делает выводы, предлагает высказать свое отношение к мнению участников, при необходимости проводится дополнительное обсуждение для того, чтобы мнения участников круга совпадали по таким важнейшим позициям, как оценка ситуации, причины затруднений, необходимые изменения. </a:t>
            </a:r>
          </a:p>
          <a:p>
            <a:r>
              <a:rPr lang="ru-RU" b="1" dirty="0"/>
              <a:t>•	Каждый участник предлагает, что он мог бы сделать, в течение какого времени и с какой периодичностью, с целью изменения ситуации в позитивную сторону.</a:t>
            </a:r>
          </a:p>
          <a:p>
            <a:r>
              <a:rPr lang="ru-RU" b="1" dirty="0"/>
              <a:t>•	Ведущий обобщает все высказывания, делает выводы и проверяет насколько они совпадают с мнением участников круга с целью достижения согласия.</a:t>
            </a:r>
          </a:p>
          <a:p>
            <a:r>
              <a:rPr lang="ru-RU" b="1" dirty="0"/>
              <a:t>•	Ведущий предлагает участникам поделиться своими впечатлениями о прошедшей встрече, участники делают это по желанию.</a:t>
            </a:r>
          </a:p>
          <a:p>
            <a:r>
              <a:rPr lang="ru-RU" b="1" dirty="0"/>
              <a:t>•	Ведущий благодарит всех за участие и завершает встречу.</a:t>
            </a:r>
          </a:p>
        </p:txBody>
      </p:sp>
    </p:spTree>
    <p:extLst>
      <p:ext uri="{BB962C8B-B14F-4D97-AF65-F5344CB8AC3E}">
        <p14:creationId xmlns:p14="http://schemas.microsoft.com/office/powerpoint/2010/main" val="245817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Комиссия по урегулированию споров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компетенцию комиссии входит рассмотрение следующих вопросов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273" y="1484784"/>
            <a:ext cx="8629223" cy="643731"/>
            <a:chOff x="335264" y="1728194"/>
            <a:chExt cx="8629223" cy="643731"/>
          </a:xfrm>
          <a:solidFill>
            <a:srgbClr val="61D6FF"/>
          </a:solidFill>
        </p:grpSpPr>
        <p:sp>
          <p:nvSpPr>
            <p:cNvPr id="8" name="Пятиугольник 7"/>
            <p:cNvSpPr/>
            <p:nvPr/>
          </p:nvSpPr>
          <p:spPr>
            <a:xfrm rot="10800000">
              <a:off x="335264" y="1728194"/>
              <a:ext cx="8629223" cy="643731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ятиугольник 4"/>
            <p:cNvSpPr/>
            <p:nvPr/>
          </p:nvSpPr>
          <p:spPr>
            <a:xfrm>
              <a:off x="496201" y="1728194"/>
              <a:ext cx="8468286" cy="6437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3868" tIns="76200" rIns="14224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002060"/>
                  </a:solidFill>
                </a:rPr>
                <a:t>Урегулирование споров между участниками образовательных отношений</a:t>
              </a:r>
              <a:endParaRPr lang="ru-RU" sz="20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Стрелка вправо 6"/>
          <p:cNvSpPr/>
          <p:nvPr/>
        </p:nvSpPr>
        <p:spPr>
          <a:xfrm>
            <a:off x="111845" y="1484784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ятиугольник 4"/>
          <p:cNvSpPr/>
          <p:nvPr/>
        </p:nvSpPr>
        <p:spPr>
          <a:xfrm>
            <a:off x="585956" y="2276872"/>
            <a:ext cx="8468286" cy="504056"/>
          </a:xfrm>
          <a:prstGeom prst="rect">
            <a:avLst/>
          </a:prstGeom>
          <a:solidFill>
            <a:srgbClr val="61D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868" tIns="76200" rIns="14224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2060"/>
                </a:solidFill>
              </a:rPr>
              <a:t>Применения дисциплинарных взысканий к работникам ДОУ</a:t>
            </a:r>
            <a:endParaRPr lang="ru-RU" sz="2000" b="1" kern="1200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9757" y="2204864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ятиугольник 4"/>
          <p:cNvSpPr/>
          <p:nvPr/>
        </p:nvSpPr>
        <p:spPr>
          <a:xfrm>
            <a:off x="585956" y="2924944"/>
            <a:ext cx="8468286" cy="648071"/>
          </a:xfrm>
          <a:prstGeom prst="rect">
            <a:avLst/>
          </a:prstGeom>
          <a:solidFill>
            <a:srgbClr val="61D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868" tIns="76200" rIns="14224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2060"/>
                </a:solidFill>
              </a:rPr>
              <a:t>Принятие решений по каждому спорному вопросу, относящемуся к ее компетенции</a:t>
            </a:r>
            <a:endParaRPr lang="ru-RU" sz="2000" b="1" kern="1200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9757" y="2924944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ятиугольник 4"/>
          <p:cNvSpPr/>
          <p:nvPr/>
        </p:nvSpPr>
        <p:spPr>
          <a:xfrm>
            <a:off x="585956" y="3717032"/>
            <a:ext cx="8468286" cy="720080"/>
          </a:xfrm>
          <a:prstGeom prst="rect">
            <a:avLst/>
          </a:prstGeom>
          <a:solidFill>
            <a:srgbClr val="61D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868" tIns="76200" rIns="14224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2060"/>
                </a:solidFill>
              </a:rPr>
              <a:t>Запрос дополнительной документации, материалов для проведения самостоятельного изучения вопроса</a:t>
            </a:r>
            <a:endParaRPr lang="ru-RU" sz="2000" b="1" kern="1200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89757" y="3793381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ятиугольник 4"/>
          <p:cNvSpPr/>
          <p:nvPr/>
        </p:nvSpPr>
        <p:spPr>
          <a:xfrm>
            <a:off x="585956" y="4581128"/>
            <a:ext cx="8468286" cy="1008112"/>
          </a:xfrm>
          <a:prstGeom prst="rect">
            <a:avLst/>
          </a:prstGeom>
          <a:solidFill>
            <a:srgbClr val="61D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868" tIns="76200" rIns="14224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2060"/>
                </a:solidFill>
              </a:rPr>
              <a:t>Рекомендовать приостанавливать или отменять ранее принятое решение на основании проведенного изучения при согласии конфликтующих сторон</a:t>
            </a:r>
            <a:endParaRPr lang="ru-RU" sz="2000" b="1" kern="1200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89757" y="4801493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425019" y="5733256"/>
            <a:ext cx="8629223" cy="936104"/>
            <a:chOff x="335264" y="2371926"/>
            <a:chExt cx="8629223" cy="936104"/>
          </a:xfrm>
          <a:solidFill>
            <a:srgbClr val="61D6FF"/>
          </a:solidFill>
        </p:grpSpPr>
        <p:sp>
          <p:nvSpPr>
            <p:cNvPr id="33" name="Пятиугольник 32"/>
            <p:cNvSpPr/>
            <p:nvPr/>
          </p:nvSpPr>
          <p:spPr>
            <a:xfrm rot="10800000">
              <a:off x="335264" y="2520282"/>
              <a:ext cx="8629223" cy="643731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496201" y="2371926"/>
              <a:ext cx="8468286" cy="936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3868" tIns="76200" rIns="14224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002060"/>
                  </a:solidFill>
                </a:rPr>
                <a:t>Рекомендовать изменения в локальные акты ДОУ с целью демократизации основ управления или расширения прав участников образовательных отношений. </a:t>
              </a:r>
            </a:p>
          </p:txBody>
        </p:sp>
      </p:grpSp>
      <p:sp>
        <p:nvSpPr>
          <p:cNvPr id="32" name="Стрелка вправо 31"/>
          <p:cNvSpPr/>
          <p:nvPr/>
        </p:nvSpPr>
        <p:spPr>
          <a:xfrm>
            <a:off x="89757" y="5805263"/>
            <a:ext cx="643731" cy="643731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5" y="-35238"/>
            <a:ext cx="9226729" cy="6920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1277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Круг сообщества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461AF-3FDF-4292-A365-931262998B65}"/>
              </a:ext>
            </a:extLst>
          </p:cNvPr>
          <p:cNvSpPr/>
          <p:nvPr/>
        </p:nvSpPr>
        <p:spPr>
          <a:xfrm>
            <a:off x="1259632" y="1166843"/>
            <a:ext cx="73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8FF11C-8325-49C1-8A58-ED1F2152D690}"/>
              </a:ext>
            </a:extLst>
          </p:cNvPr>
          <p:cNvSpPr/>
          <p:nvPr/>
        </p:nvSpPr>
        <p:spPr>
          <a:xfrm>
            <a:off x="1259632" y="1268760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omschool45.narod.ru/pic/proekty.png">
            <a:extLst>
              <a:ext uri="{FF2B5EF4-FFF2-40B4-BE49-F238E27FC236}">
                <a16:creationId xmlns:a16="http://schemas.microsoft.com/office/drawing/2014/main" id="{A2B95312-0328-4FCE-8BDE-8EA601BC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95" y="1391629"/>
            <a:ext cx="4756605" cy="47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579CF4-A16A-4755-9569-B557C371A3B4}"/>
              </a:ext>
            </a:extLst>
          </p:cNvPr>
          <p:cNvSpPr/>
          <p:nvPr/>
        </p:nvSpPr>
        <p:spPr>
          <a:xfrm>
            <a:off x="179512" y="980728"/>
            <a:ext cx="884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998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772400" cy="1412776"/>
          </a:xfrm>
        </p:spPr>
        <p:txBody>
          <a:bodyPr>
            <a:noAutofit/>
          </a:bodyPr>
          <a:lstStyle/>
          <a:p>
            <a:pPr lvl="0"/>
            <a:br>
              <a:rPr lang="ru-RU" b="1">
                <a:solidFill>
                  <a:srgbClr val="002060"/>
                </a:solidFill>
              </a:rPr>
            </a:br>
            <a:r>
              <a:rPr lang="ru-RU" b="1">
                <a:solidFill>
                  <a:srgbClr val="002060"/>
                </a:solidFill>
              </a:rPr>
              <a:t>Спасибо </a:t>
            </a:r>
            <a:r>
              <a:rPr lang="ru-RU" b="1" dirty="0">
                <a:solidFill>
                  <a:srgbClr val="002060"/>
                </a:solidFill>
              </a:rPr>
              <a:t>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444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s://omoro.ru/wp-content/uploads/2018/05/smailik-ylibka-5-768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564" y="620688"/>
            <a:ext cx="2866628" cy="286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24936" cy="345638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Медиация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(от латинского «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mediare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»- посредничать )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– это старинная процедура разрешения споров, предполагающая участие нейтральной незаинтересованной стороны, авторитетной для всех участников содействующей  разрешению спора. 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04656"/>
          </a:xfrm>
        </p:spPr>
        <p:txBody>
          <a:bodyPr>
            <a:noAutofit/>
          </a:bodyPr>
          <a:lstStyle/>
          <a:p>
            <a:pPr lvl="0" algn="l"/>
            <a:r>
              <a:rPr lang="ru-RU" sz="1800" b="1" dirty="0">
                <a:solidFill>
                  <a:srgbClr val="002060"/>
                </a:solidFill>
              </a:rPr>
              <a:t>"Конвенция о правах ребенка" (одобрена Генеральной Ассамблеей ООН 20.11.1989) (вступила в силу для СССР 15.09.1990). Конвенция о правах ребенка.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Концепция долгосрочного социально-экономического развития РФ на период до 2020 года, утвержденная распоряжение Президента РФ от 17 ноября 2008 г №1662-р ( действующая редакция от 08.08.2009 №1121-р)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Федеральный закон Российской Федерации от 27 июля 2010 г. N 194-ФЗ "О внесении изменений в отдельные законодательные акты Российской Федерации в связи с принятием Федерального закона "Об альтернативной процедуре урегулирования споров с участием посредника (процедуре медиации)"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Национальная стратегия действий в интересах детей на 2012 – 2017 годы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(утв. Указом Президента РФ от 1 июня 2012 г. N 761)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Приказ Министерства образования и науки Российской Федерации (</a:t>
            </a:r>
            <a:r>
              <a:rPr lang="ru-RU" sz="1800" b="1" dirty="0" err="1">
                <a:solidFill>
                  <a:srgbClr val="002060"/>
                </a:solidFill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</a:rPr>
              <a:t> России) от 14 февраля 2011 г. N 187 г. Москва "Об утверждении программы подготовки медиаторов"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7617" y="92772"/>
            <a:ext cx="6400800" cy="67193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Законопроекты о медиации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548680"/>
            <a:ext cx="467543" cy="504056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трелка вправо 6"/>
          <p:cNvSpPr/>
          <p:nvPr/>
        </p:nvSpPr>
        <p:spPr>
          <a:xfrm>
            <a:off x="251520" y="1628800"/>
            <a:ext cx="467543" cy="504056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трелка вправо 7"/>
          <p:cNvSpPr/>
          <p:nvPr/>
        </p:nvSpPr>
        <p:spPr>
          <a:xfrm>
            <a:off x="251520" y="5229200"/>
            <a:ext cx="467543" cy="504056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 вправо 8"/>
          <p:cNvSpPr/>
          <p:nvPr/>
        </p:nvSpPr>
        <p:spPr>
          <a:xfrm>
            <a:off x="251520" y="4437112"/>
            <a:ext cx="467543" cy="504056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трелка вправо 9"/>
          <p:cNvSpPr/>
          <p:nvPr/>
        </p:nvSpPr>
        <p:spPr>
          <a:xfrm>
            <a:off x="251520" y="2780928"/>
            <a:ext cx="467543" cy="504056"/>
          </a:xfrm>
          <a:prstGeom prst="rightArrow">
            <a:avLst/>
          </a:prstGeom>
          <a:solidFill>
            <a:srgbClr val="0D79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04656"/>
          </a:xfrm>
        </p:spPr>
        <p:txBody>
          <a:bodyPr>
            <a:noAutofit/>
          </a:bodyPr>
          <a:lstStyle/>
          <a:p>
            <a:pPr lvl="0"/>
            <a:r>
              <a:rPr lang="ru-RU" sz="4000" b="1" i="1" dirty="0">
                <a:solidFill>
                  <a:srgbClr val="002060"/>
                </a:solidFill>
              </a:rPr>
              <a:t>Медиативный подход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— это выборочное, фрагментарное применение знаний и умений, присущих профессиональному медиатору,   это способ осознанного взаимодействия, позволяющий предупреждать возникновение и нарастание конфликтов, урегулировать разногласия в повседневных условиях там, где использование процедуры медиации нецелесообразно и/или не представляется возможным.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3003"/>
            <a:ext cx="7126560" cy="5258325"/>
          </a:xfrm>
        </p:spPr>
        <p:txBody>
          <a:bodyPr>
            <a:noAutofit/>
          </a:bodyPr>
          <a:lstStyle/>
          <a:p>
            <a:pPr lvl="0" algn="l"/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1. в английском – готовность быть терпимым, снисходительным;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2. во французском – отношение, когда человек думает и действует иначе, чем ты сам;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3. в китайском – быть по отношению к другим великодушным;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4. в арабском – милосердие, терпение, сострадание;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5. в русском – умение принять другого таким, какой он есть.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3A554-D57B-4C38-A6E6-E970740F5105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2F892-6AFD-4A7F-B252-9AE0E8B2E428}"/>
              </a:ext>
            </a:extLst>
          </p:cNvPr>
          <p:cNvSpPr txBox="1"/>
          <p:nvPr/>
        </p:nvSpPr>
        <p:spPr>
          <a:xfrm>
            <a:off x="1691680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Толерантность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295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3003"/>
            <a:ext cx="7126560" cy="5258325"/>
          </a:xfrm>
        </p:spPr>
        <p:txBody>
          <a:bodyPr>
            <a:noAutofit/>
          </a:bodyPr>
          <a:lstStyle/>
          <a:p>
            <a:pPr lvl="0" algn="l"/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3A554-D57B-4C38-A6E6-E970740F5105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2F892-6AFD-4A7F-B252-9AE0E8B2E428}"/>
              </a:ext>
            </a:extLst>
          </p:cNvPr>
          <p:cNvSpPr txBox="1"/>
          <p:nvPr/>
        </p:nvSpPr>
        <p:spPr>
          <a:xfrm>
            <a:off x="683568" y="15350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Толерантность. 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34BFFB-8C52-4BCB-A628-07F43A457346}"/>
              </a:ext>
            </a:extLst>
          </p:cNvPr>
          <p:cNvSpPr/>
          <p:nvPr/>
        </p:nvSpPr>
        <p:spPr>
          <a:xfrm>
            <a:off x="179512" y="675613"/>
            <a:ext cx="8712968" cy="619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Спектр мероприятий и разных видов деятельности дошкольников для формирования у них толерантности</a:t>
            </a: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1) проведение праздников, и других массовых форм, с целью знакомства детей с культурой и традициями своего народа и народов мира; театрализованную деятельность дошкольников по сценариям, в основе которых сказки народов мира;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2) сюжетно-ролевые игры дошкольников, основной целью которых является освоение и практическое применение детьми способов толерантного взаимодействия;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русские народные подвижные игры;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 проведение русских народных праздников, например таких как “Масленица, “Рождество” в соответствии с народным календарем;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5) изучение народных праздников ближайших стран-соседей, скандинавских народных праздников; праздников народов Востока и мусульманских стран; 6) знакомство детей с традициями народов разных стран;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7) с традициями празднования Нового Года, 1 мая, 1 апреля в разных странах;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8) игры-занятия, созданных на материалах различных сказок, с целью решения проблем межличностного взаимодействия в сказочных ситуациях;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9) сочинение сказок и историй самими детьми; инсценировки сказок</a:t>
            </a:r>
            <a:r>
              <a:rPr lang="ru-RU" sz="1200" b="1" i="1" dirty="0">
                <a:solidFill>
                  <a:srgbClr val="538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я картинки\Creative-Letterhead-Powerpoint-Slid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3003"/>
            <a:ext cx="7126560" cy="5258325"/>
          </a:xfrm>
        </p:spPr>
        <p:txBody>
          <a:bodyPr>
            <a:noAutofit/>
          </a:bodyPr>
          <a:lstStyle/>
          <a:p>
            <a:pPr lvl="0" algn="l"/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3A554-D57B-4C38-A6E6-E970740F5105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2F892-6AFD-4A7F-B252-9AE0E8B2E428}"/>
              </a:ext>
            </a:extLst>
          </p:cNvPr>
          <p:cNvSpPr txBox="1"/>
          <p:nvPr/>
        </p:nvSpPr>
        <p:spPr>
          <a:xfrm>
            <a:off x="683568" y="15350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Толерантность. 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34BFFB-8C52-4BCB-A628-07F43A457346}"/>
              </a:ext>
            </a:extLst>
          </p:cNvPr>
          <p:cNvSpPr/>
          <p:nvPr/>
        </p:nvSpPr>
        <p:spPr>
          <a:xfrm>
            <a:off x="683568" y="675613"/>
            <a:ext cx="8208912" cy="54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приемы для формирования толерантности у дошкольников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1 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Игры и игровые упражнения</a:t>
            </a:r>
            <a:r>
              <a:rPr lang="ru-RU" sz="2200" dirty="0">
                <a:latin typeface="+mj-lt"/>
                <a:ea typeface="Times New Roman" panose="02020603050405020304" pitchFamily="18" charset="0"/>
              </a:rPr>
              <a:t>, направленные  понимание эмоций, настроений , на умение регулировать свое поведение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303F50"/>
                </a:solidFill>
                <a:latin typeface="+mj-lt"/>
                <a:ea typeface="Times New Roman" panose="02020603050405020304" pitchFamily="18" charset="0"/>
              </a:rPr>
              <a:t>2. 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Обсуждение и проигрывание ситуаций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3. 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Этюды и упражнения</a:t>
            </a:r>
            <a:r>
              <a:rPr lang="ru-RU" sz="22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4. 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Использование художественного слова</a:t>
            </a:r>
            <a:endParaRPr lang="ru-RU" sz="22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5. 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Использование наглядных пособий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6. </a:t>
            </a:r>
            <a:r>
              <a:rPr lang="ru-RU" sz="2200" b="1" dirty="0">
                <a:latin typeface="+mj-lt"/>
                <a:ea typeface="Times New Roman" panose="02020603050405020304" pitchFamily="18" charset="0"/>
              </a:rPr>
              <a:t>Продуктивный вид деятельности</a:t>
            </a:r>
            <a:endParaRPr lang="ru-RU" sz="22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Times New Roman" panose="02020603050405020304" pitchFamily="18" charset="0"/>
              </a:rPr>
              <a:t>7. Вспомогательный приём – слушание музыки, детских песен, национальной музыки разных народов.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89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654</Words>
  <Application>Microsoft Office PowerPoint</Application>
  <PresentationFormat>Экран (4:3)</PresentationFormat>
  <Paragraphs>103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Gabriola</vt:lpstr>
      <vt:lpstr>Times New Roman</vt:lpstr>
      <vt:lpstr>Тема Office</vt:lpstr>
      <vt:lpstr>«Включение медиативных подходов в разные аспекты образовательной деятельности.  Конструктивное обращение с детским гневом и агрессией»</vt:lpstr>
      <vt:lpstr>«Мы привыкли думать, что, возражая кому-то,  мы неминуемо вступаем с этим человеком в конфликт, который обязательно должен выявить победителя и побежденного или ущемить чье-то самолюбие. Но давайте не будем воспринимать все в таком свете. Давайте всегда искать между нами что-то общее. Секрет успеха заключается в том, чтобы с самого начала проявить заинтересованность в точке зрения собеседника.  Я совершенно уверен, что это под силу каждому из нас.»  </vt:lpstr>
      <vt:lpstr>Комиссия по урегулированию споров В компетенцию комиссии входит рассмотрение следующих вопросов</vt:lpstr>
      <vt:lpstr>Медиация  (от латинского «mediare»- посредничать )  – это старинная процедура разрешения споров, предполагающая участие нейтральной незаинтересованной стороны, авторитетной для всех участников содействующей  разрешению спора.  </vt:lpstr>
      <vt:lpstr>"Конвенция о правах ребенка" (одобрена Генеральной Ассамблеей ООН 20.11.1989) (вступила в силу для СССР 15.09.1990). Конвенция о правах ребенка.  Концепция долгосрочного социально-экономического развития РФ на период до 2020 года, утвержденная распоряжение Президента РФ от 17 ноября 2008 г №1662-р ( действующая редакция от 08.08.2009 №1121-р)  Федеральный закон Российской Федерации от 27 июля 2010 г. N 194-ФЗ "О внесении изменений в отдельные законодательные акты Российской Федерации в связи с принятием Федерального закона "Об альтернативной процедуре урегулирования споров с участием посредника (процедуре медиации)"  Национальная стратегия действий в интересах детей на 2012 – 2017 годы (утв. Указом Президента РФ от 1 июня 2012 г. N 761)  Приказ Министерства образования и науки Российской Федерации (Минобрнауки России) от 14 февраля 2011 г. N 187 г. Москва "Об утверждении программы подготовки медиаторов"</vt:lpstr>
      <vt:lpstr>Медиативный подход  — это выборочное, фрагментарное применение знаний и умений, присущих профессиональному медиатору,   это способ осознанного взаимодействия, позволяющий предупреждать возникновение и нарастание конфликтов, урегулировать разногласия в повседневных условиях там, где использование процедуры медиации нецелесообразно и/или не представляется возможным. </vt:lpstr>
      <vt:lpstr>  1. в английском – готовность быть терпимым, снисходительным; 2. во французском – отношение, когда человек думает и действует иначе, чем ты сам; 3. в китайском – быть по отношению к другим великодушным; 4. в арабском – милосердие, терпение, сострадание; 5. в русском – умение принять другого таким, какой он есть. </vt:lpstr>
      <vt:lpstr>  </vt:lpstr>
      <vt:lpstr>  </vt:lpstr>
      <vt:lpstr>  </vt:lpstr>
      <vt:lpstr>Гнев у ребенка – это непроизвольное, незапланированное проявление злости с раздражением, зачастую сопровождающееся вспышкой словесной и физической активности.</vt:lpstr>
      <vt:lpstr>Агрессия – это мотивированное деструктивное поведение, противоречащее нормам и правилам сосуществования людей в обществе, наносящее вред объектам нападения, приносящее физический ущерб людям. </vt:lpstr>
      <vt:lpstr>1. Гнев у ребенка 2 лет это проявление интереса и исследование мира. Если посмотреть на малыша 2-х лет в момент гнева, то можно увидеть искренний азарт и любопытство. Так кроха исследует мир, а взрослые такое поведение зачастую принимают за агрессию.  2. Гнев у ребенка 3 года означает самоутверждение. Это самый трудный критический период. Малыши 3-х лет уже очень хорошо понимают, что вокруг них происходит, и зачастую желают, чтобы все было, как хочется именно им. Если происходит не так, как хочется крохам, то гнев переходит в приступы злобы, доставляющие существенные беспокойства взрослым, особенно в общественных местах. Чтобы избежать неприятных ситуаций взрослым следует анализировать свои действия. 3. К четырем годам число вспышек гнева у детей снижается.  </vt:lpstr>
      <vt:lpstr>Игровые пособия для «выхода» гнева</vt:lpstr>
      <vt:lpstr>«Надуть воздушный шарик злостью»</vt:lpstr>
      <vt:lpstr>«Топот ног»</vt:lpstr>
      <vt:lpstr>«Доброе животное»</vt:lpstr>
      <vt:lpstr>Нарисуй свой гнев</vt:lpstr>
      <vt:lpstr>«Бумажные мячики»</vt:lpstr>
      <vt:lpstr>«Сказкотерапия»</vt:lpstr>
      <vt:lpstr>5 правил сказкотерапии</vt:lpstr>
      <vt:lpstr>«Крокодил»</vt:lpstr>
      <vt:lpstr>Метафорические карты</vt:lpstr>
      <vt:lpstr>Существуют разные наборы метафорических карт</vt:lpstr>
      <vt:lpstr>Песочная терапия</vt:lpstr>
      <vt:lpstr>Конфликт</vt:lpstr>
      <vt:lpstr>Восстановительные программы</vt:lpstr>
      <vt:lpstr>Круг сообщества. Правила круга</vt:lpstr>
      <vt:lpstr>Круг сообщества. Ход встречи</vt:lpstr>
      <vt:lpstr>Круг сообщества</vt:lpstr>
      <vt:lpstr> Спасибо за внимание!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«Включение медиативных подходов в разные аспекты образовательного процесса.  Конструктивное обращение с детским гневом»</dc:title>
  <dc:creator>игорь</dc:creator>
  <cp:lastModifiedBy>Наталья Петрова</cp:lastModifiedBy>
  <cp:revision>55</cp:revision>
  <dcterms:created xsi:type="dcterms:W3CDTF">2018-11-21T05:34:41Z</dcterms:created>
  <dcterms:modified xsi:type="dcterms:W3CDTF">2018-11-27T07:59:08Z</dcterms:modified>
</cp:coreProperties>
</file>