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notesMasterIdLst>
    <p:notesMasterId r:id="rId13"/>
  </p:notesMasterIdLst>
  <p:sldIdLst>
    <p:sldId id="258" r:id="rId2"/>
    <p:sldId id="301" r:id="rId3"/>
    <p:sldId id="297" r:id="rId4"/>
    <p:sldId id="260" r:id="rId5"/>
    <p:sldId id="302" r:id="rId6"/>
    <p:sldId id="263" r:id="rId7"/>
    <p:sldId id="303" r:id="rId8"/>
    <p:sldId id="304" r:id="rId9"/>
    <p:sldId id="305" r:id="rId10"/>
    <p:sldId id="306" r:id="rId11"/>
    <p:sldId id="295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Wingdings 3" panose="05040102010807070707" pitchFamily="18" charset="2"/>
      <p:regular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090" autoAdjust="0"/>
  </p:normalViewPr>
  <p:slideViewPr>
    <p:cSldViewPr>
      <p:cViewPr varScale="1">
        <p:scale>
          <a:sx n="92" d="100"/>
          <a:sy n="92" d="100"/>
        </p:scale>
        <p:origin x="114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F1B7E-1B46-4453-A532-6B948CC7A95E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1BD96-37C9-4531-B4A5-D25BC8DDE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14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81017-A3C6-49C0-9E6A-CBC2DF62571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98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81017-A3C6-49C0-9E6A-CBC2DF625711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70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81017-A3C6-49C0-9E6A-CBC2DF625711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9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81017-A3C6-49C0-9E6A-CBC2DF62571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98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81017-A3C6-49C0-9E6A-CBC2DF62571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59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81017-A3C6-49C0-9E6A-CBC2DF62571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7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81017-A3C6-49C0-9E6A-CBC2DF62571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7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81017-A3C6-49C0-9E6A-CBC2DF62571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70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81017-A3C6-49C0-9E6A-CBC2DF625711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70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81017-A3C6-49C0-9E6A-CBC2DF62571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70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81017-A3C6-49C0-9E6A-CBC2DF62571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7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5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8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332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62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981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5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26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0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538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304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15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95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476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027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270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295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28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696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072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99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0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0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38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3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6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9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4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garant.ru/70512244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docs.edu.gov.ru/#activity=4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1600200" cy="5143500"/>
          </a:xfrm>
          <a:prstGeom prst="rect">
            <a:avLst/>
          </a:prstGeom>
          <a:pattFill prst="pct5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000" y="105750"/>
            <a:ext cx="8928000" cy="493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16599" y="105750"/>
            <a:ext cx="7220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ОБРАЗОВАТЕЛЬНАЯ ПРОГРАММА</a:t>
            </a:r>
            <a:b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ДОПОЛНИТЕЛЬНЫЙ РАЗДЕЛ</a:t>
            </a:r>
            <a:b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для ознакомления родителей)</a:t>
            </a:r>
          </a:p>
        </p:txBody>
      </p:sp>
      <p:sp>
        <p:nvSpPr>
          <p:cNvPr id="15" name="Полилиния 14"/>
          <p:cNvSpPr/>
          <p:nvPr/>
        </p:nvSpPr>
        <p:spPr>
          <a:xfrm flipH="1">
            <a:off x="2150371" y="1442975"/>
            <a:ext cx="6552727" cy="3443207"/>
          </a:xfrm>
          <a:custGeom>
            <a:avLst/>
            <a:gdLst>
              <a:gd name="connsiteX0" fmla="*/ 2706 w 1588027"/>
              <a:gd name="connsiteY0" fmla="*/ 0 h 881936"/>
              <a:gd name="connsiteX1" fmla="*/ 2706 w 1588027"/>
              <a:gd name="connsiteY1" fmla="*/ 0 h 881936"/>
              <a:gd name="connsiteX2" fmla="*/ 0 w 1588027"/>
              <a:gd name="connsiteY2" fmla="*/ 881936 h 881936"/>
              <a:gd name="connsiteX3" fmla="*/ 0 w 1588027"/>
              <a:gd name="connsiteY3" fmla="*/ 881936 h 881936"/>
              <a:gd name="connsiteX4" fmla="*/ 1588027 w 1588027"/>
              <a:gd name="connsiteY4" fmla="*/ 881936 h 88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027" h="881936">
                <a:moveTo>
                  <a:pt x="2706" y="0"/>
                </a:moveTo>
                <a:lnTo>
                  <a:pt x="2706" y="0"/>
                </a:lnTo>
                <a:cubicBezTo>
                  <a:pt x="1754" y="293979"/>
                  <a:pt x="0" y="587956"/>
                  <a:pt x="0" y="881936"/>
                </a:cubicBezTo>
                <a:lnTo>
                  <a:pt x="0" y="881936"/>
                </a:lnTo>
                <a:lnTo>
                  <a:pt x="1588027" y="881936"/>
                </a:lnTo>
              </a:path>
            </a:pathLst>
          </a:custGeom>
          <a:noFill/>
          <a:ln w="1778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1411828"/>
            <a:ext cx="4330871" cy="3248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6" y="195486"/>
            <a:ext cx="1215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64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000" y="105750"/>
            <a:ext cx="8928000" cy="493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870378"/>
              </p:ext>
            </p:extLst>
          </p:nvPr>
        </p:nvGraphicFramePr>
        <p:xfrm>
          <a:off x="323528" y="627534"/>
          <a:ext cx="7884875" cy="41365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652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1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УЧАСТИЕ </a:t>
                      </a:r>
                      <a:r>
                        <a:rPr lang="ru-RU" sz="1400" dirty="0">
                          <a:effectLst/>
                        </a:rPr>
                        <a:t>РОДИТЕЛЕЙ</a:t>
                      </a:r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В ЖИЗНИ ДЕТСКОГО САДА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ФОРМЫ УЧАСТИЯ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ПЕРИОДИЧНОСТЬ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СОТРУДНИЧЕСТВА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1945">
                <a:tc>
                  <a:txBody>
                    <a:bodyPr/>
                    <a:lstStyle/>
                    <a:p>
                      <a:endParaRPr lang="ru-RU" sz="1400" b="1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b="1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ВОСПИТАТЕЛЬНО-ОБРАЗОВАТЕЛЬНОМ ПРОЦЕССЕ ДЕТСКОГО САДА, НАПРАВЛЕННОМ НА УСТАНОВЛЕНИЕ СОТРУДНИЧЕСТВА И ПАРТНЕРСКИХ ОТНОШЕНИЙ</a:t>
                      </a:r>
                    </a:p>
                    <a:p>
                      <a:pPr algn="ctr"/>
                      <a:r>
                        <a:rPr lang="ru-RU" sz="1400" b="1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ЦЕЛЬЮ ВОВЛЕЧЕНИЯ РОДИТЕЛЕЙ В ЕДИНОЕ ОБРАЗОВАТЕЛЬНОЕ ПРОСТРАНСТВО</a:t>
                      </a:r>
                    </a:p>
                    <a:p>
                      <a:r>
                        <a:rPr lang="ru-RU" sz="14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effectLst/>
                      </a:endParaRP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v"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дни открытых дверей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v"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дни здоровья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v"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недели творчества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v"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совместные праздники, развлечения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v"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встречи с интересными людьми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v"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клубы по интересам для родителей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v"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участие в творческих выставках, смотрах-конкурсах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v"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мероприятия с родителями в рамках   проектной деятельности</a:t>
                      </a:r>
                    </a:p>
                    <a:p>
                      <a:endParaRPr lang="ru-RU" sz="1400" b="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 </a:t>
                      </a: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раза в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 раз в квартал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раза </a:t>
                      </a: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в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по плану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по </a:t>
                      </a: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плану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по плану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по </a:t>
                      </a: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плану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по плану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408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1600200" cy="5143500"/>
          </a:xfrm>
          <a:prstGeom prst="rect">
            <a:avLst/>
          </a:prstGeom>
          <a:pattFill prst="pct5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5E1">
                  <a:lumMod val="75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000" y="105750"/>
            <a:ext cx="8928000" cy="493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 flipH="1">
            <a:off x="1835696" y="4371950"/>
            <a:ext cx="6984776" cy="426376"/>
          </a:xfrm>
          <a:custGeom>
            <a:avLst/>
            <a:gdLst>
              <a:gd name="connsiteX0" fmla="*/ 2706 w 1588027"/>
              <a:gd name="connsiteY0" fmla="*/ 0 h 881936"/>
              <a:gd name="connsiteX1" fmla="*/ 2706 w 1588027"/>
              <a:gd name="connsiteY1" fmla="*/ 0 h 881936"/>
              <a:gd name="connsiteX2" fmla="*/ 0 w 1588027"/>
              <a:gd name="connsiteY2" fmla="*/ 881936 h 881936"/>
              <a:gd name="connsiteX3" fmla="*/ 0 w 1588027"/>
              <a:gd name="connsiteY3" fmla="*/ 881936 h 881936"/>
              <a:gd name="connsiteX4" fmla="*/ 1588027 w 1588027"/>
              <a:gd name="connsiteY4" fmla="*/ 881936 h 88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027" h="881936">
                <a:moveTo>
                  <a:pt x="2706" y="0"/>
                </a:moveTo>
                <a:lnTo>
                  <a:pt x="2706" y="0"/>
                </a:lnTo>
                <a:cubicBezTo>
                  <a:pt x="1754" y="293979"/>
                  <a:pt x="0" y="587956"/>
                  <a:pt x="0" y="881936"/>
                </a:cubicBezTo>
                <a:lnTo>
                  <a:pt x="0" y="881936"/>
                </a:lnTo>
                <a:lnTo>
                  <a:pt x="1588027" y="881936"/>
                </a:lnTo>
              </a:path>
            </a:pathLst>
          </a:custGeom>
          <a:noFill/>
          <a:ln w="1778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39AACD">
                  <a:lumMod val="50000"/>
                </a:srgb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838" y="265137"/>
            <a:ext cx="5713482" cy="435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4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1600200" cy="5143500"/>
          </a:xfrm>
          <a:prstGeom prst="rect">
            <a:avLst/>
          </a:prstGeom>
          <a:pattFill prst="pct5">
            <a:fgClr>
              <a:schemeClr val="bg1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000" y="105750"/>
            <a:ext cx="8928000" cy="493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 flipH="1">
            <a:off x="1816050" y="4271840"/>
            <a:ext cx="7056787" cy="586240"/>
          </a:xfrm>
          <a:custGeom>
            <a:avLst/>
            <a:gdLst>
              <a:gd name="connsiteX0" fmla="*/ 2706 w 1588027"/>
              <a:gd name="connsiteY0" fmla="*/ 0 h 881936"/>
              <a:gd name="connsiteX1" fmla="*/ 2706 w 1588027"/>
              <a:gd name="connsiteY1" fmla="*/ 0 h 881936"/>
              <a:gd name="connsiteX2" fmla="*/ 0 w 1588027"/>
              <a:gd name="connsiteY2" fmla="*/ 881936 h 881936"/>
              <a:gd name="connsiteX3" fmla="*/ 0 w 1588027"/>
              <a:gd name="connsiteY3" fmla="*/ 881936 h 881936"/>
              <a:gd name="connsiteX4" fmla="*/ 1588027 w 1588027"/>
              <a:gd name="connsiteY4" fmla="*/ 881936 h 88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027" h="881936">
                <a:moveTo>
                  <a:pt x="2706" y="0"/>
                </a:moveTo>
                <a:lnTo>
                  <a:pt x="2706" y="0"/>
                </a:lnTo>
                <a:cubicBezTo>
                  <a:pt x="1754" y="293979"/>
                  <a:pt x="0" y="587956"/>
                  <a:pt x="0" y="881936"/>
                </a:cubicBezTo>
                <a:lnTo>
                  <a:pt x="0" y="881936"/>
                </a:lnTo>
                <a:lnTo>
                  <a:pt x="1588027" y="881936"/>
                </a:lnTo>
              </a:path>
            </a:pathLst>
          </a:custGeom>
          <a:noFill/>
          <a:ln w="1778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67438"/>
            <a:ext cx="734432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МДОУ «ДЕТСКИЙ САД 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16»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ru-RU" u="sng" dirty="0"/>
              <a:t>ОБЩЕЕ КОЛИЧЕСТВО ГРУПП </a:t>
            </a:r>
            <a:r>
              <a:rPr lang="ru-RU" dirty="0"/>
              <a:t>– </a:t>
            </a:r>
            <a:r>
              <a:rPr lang="ru-RU" b="1" dirty="0"/>
              <a:t>10</a:t>
            </a:r>
            <a:endParaRPr lang="en-US" b="1" dirty="0"/>
          </a:p>
          <a:p>
            <a:endParaRPr lang="en-US" sz="1200" b="1" dirty="0"/>
          </a:p>
          <a:p>
            <a:r>
              <a:rPr lang="ru-RU" u="sng" dirty="0"/>
              <a:t>КОЛИЧЕСТВО ДЕТЕЙ </a:t>
            </a:r>
            <a:r>
              <a:rPr lang="ru-RU" dirty="0"/>
              <a:t>– </a:t>
            </a:r>
            <a:r>
              <a:rPr lang="ru-RU" b="1" dirty="0" smtClean="0"/>
              <a:t>215 </a:t>
            </a:r>
            <a:r>
              <a:rPr lang="ru-RU" b="1" dirty="0"/>
              <a:t>от </a:t>
            </a:r>
            <a:r>
              <a:rPr lang="ru-RU" b="1" dirty="0" smtClean="0"/>
              <a:t>1,5 </a:t>
            </a:r>
            <a:r>
              <a:rPr lang="ru-RU" b="1" dirty="0"/>
              <a:t>до 7 лет </a:t>
            </a:r>
            <a:r>
              <a:rPr lang="ru-RU" dirty="0"/>
              <a:t>с подавляющим преобладанием русской национальности</a:t>
            </a:r>
            <a:endParaRPr lang="en-US" dirty="0"/>
          </a:p>
          <a:p>
            <a:endParaRPr lang="en-US" dirty="0"/>
          </a:p>
          <a:p>
            <a:r>
              <a:rPr lang="ru-RU" u="sng" dirty="0"/>
              <a:t>ГРУППЫ ФУНКЦИОНИРУЮТ В РЕЖИМЕ </a:t>
            </a:r>
            <a:r>
              <a:rPr lang="ru-RU" b="1" dirty="0"/>
              <a:t>5 – ДНЕВНОЙ </a:t>
            </a:r>
            <a:r>
              <a:rPr lang="ru-RU" dirty="0"/>
              <a:t>рабочей недели, с 12 – часовым пребыванием</a:t>
            </a:r>
          </a:p>
          <a:p>
            <a:endParaRPr lang="en-US" dirty="0"/>
          </a:p>
          <a:p>
            <a:pPr algn="just"/>
            <a:r>
              <a:rPr lang="ru-RU" dirty="0"/>
              <a:t>Воспитание и обучение в детском саду носит светский, общедоступный характер и ведется на русском языке. </a:t>
            </a:r>
          </a:p>
          <a:p>
            <a:pPr algn="just"/>
            <a:r>
              <a:rPr lang="ru-RU" dirty="0"/>
              <a:t>Основной структурной единицей дошкольного образовательного учреждения является группа детей дошкольного возраста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6" y="195486"/>
            <a:ext cx="1215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13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834" y="107729"/>
            <a:ext cx="8928000" cy="493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5536" y="297341"/>
            <a:ext cx="654377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/>
              </a:rPr>
              <a:t>ИСПОЛЬЗУЕМЫЕ ПРИМЕРНЫЕ ПРОГРАММЫ</a:t>
            </a:r>
            <a:endParaRPr lang="ru-RU" sz="2400" b="1" kern="900" spc="-1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1E9C25D-A2AB-4B03-B335-A2950C80255A}"/>
              </a:ext>
            </a:extLst>
          </p:cNvPr>
          <p:cNvSpPr/>
          <p:nvPr/>
        </p:nvSpPr>
        <p:spPr>
          <a:xfrm>
            <a:off x="69125" y="911685"/>
            <a:ext cx="738319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70C0"/>
              </a:buClr>
            </a:pPr>
            <a:r>
              <a:rPr lang="ru-RU" sz="1600" dirty="0"/>
              <a:t>ФЕДЕРАЛЬНОГО ГОСУДАРСТВЕННОГО ОБРАЗОВАТЕЛЬНОГО СТАНДАРТА ДОШКОЛЬНОГО ОБРАЗОВАНИЯ (УТВЕРЖДЕН ПРИКАЗОМ МИНОБРНАУКИ РОССИИ ОТ 17 ОКТЯБРЯ 2013 Г. № 1155, ЗАРЕГИСТРИРОВАНО В МИНЮСТЕ РОССИИ 14 НОЯБРЯ 2013 Г., РЕГИСТРАЦИОННЫЙ № 30384; В РЕДАКЦИИ ПРИКАЗА МИНПРОСВЕЩЕНИЯ РОССИИ ОТ 8 НОЯБРЯ 2022 Г. № 955, ЗАРЕГИСТРИРОВАНО В МИНЮСТЕ РОССИИ 6 ФЕВРАЛЯ 2023 Г., РЕГИСТРАЦИОННЫЙ № 72264)</a:t>
            </a:r>
            <a:r>
              <a:rPr lang="en-US" sz="1600" dirty="0"/>
              <a:t>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https://base.garant.ru/70512244/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just"/>
            <a:endParaRPr lang="en-US" sz="1600" dirty="0"/>
          </a:p>
          <a:p>
            <a:pPr algn="just">
              <a:buClr>
                <a:srgbClr val="0070C0"/>
              </a:buClr>
            </a:pPr>
            <a:r>
              <a:rPr lang="ru-RU" sz="1600" dirty="0"/>
              <a:t>ФЕДЕРАЛЬНОЙ ОБРАЗОВАТЕЛЬНОЙ ПРОГРАММЫ ДОШКОЛЬНОГО ОБРАЗОВАНИЯ (УТВЕРЖДЕНА ПРИКАЗОМ МИНПРОСВЕЩЕНИЯ РОССИИ ОТ 25 НОЯБРЯ 2022 Г.              № 1028, ЗАРЕГИСТРИРОВАНО В МИНЮСТЕ РОССИИ 28 ДЕКАБРЯ 2022 Г., РЕГИСТРАЦИОННЫЙ № 71847)</a:t>
            </a:r>
            <a:r>
              <a:rPr lang="en-US" sz="1600" dirty="0"/>
              <a:t>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hlinkClick r:id="rId4"/>
              </a:rPr>
              <a:t>https://docs.edu.gov.ru/#activity=41</a:t>
            </a: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dirty="0"/>
          </a:p>
          <a:p>
            <a:pPr lvl="0" algn="just"/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6751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000" y="105750"/>
            <a:ext cx="8928000" cy="493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5536" y="170478"/>
            <a:ext cx="9036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ХАРАКТЕРИСТИКА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ВЗАИМОДЕЙСТВИЯ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/>
              </a:rPr>
              <a:t>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+mj-lt"/>
              <a:ea typeface="Calibri"/>
            </a:endParaRP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ПЕДАГОГИЧЕСКОГО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Calibri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КОЛЛЕКТИВА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+mj-lt"/>
              <a:ea typeface="Calibri"/>
            </a:endParaRP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С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СЕМЬЯМИ ДЕТЕЙ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5516" y="1324735"/>
            <a:ext cx="72368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МИССИЯ:</a:t>
            </a:r>
          </a:p>
          <a:p>
            <a:pPr algn="just"/>
            <a:r>
              <a:rPr lang="ru-RU" dirty="0"/>
              <a:t>ДОПОЛНЯТЬ, ПОДДЕРЖИВАТЬ И ТАКТИЧНО НАПРАВЛЯТЬ ВОСПИТАТЕЛЬНЫЕ ДЕЙСТВИЯ РОДИТЕЛЕЙ</a:t>
            </a:r>
          </a:p>
          <a:p>
            <a:pPr algn="just"/>
            <a:r>
              <a:rPr lang="ru-RU" b="1" dirty="0"/>
              <a:t> </a:t>
            </a:r>
            <a:endParaRPr lang="ru-RU" dirty="0"/>
          </a:p>
          <a:p>
            <a:pPr algn="just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ЦЕЛИ ВЗАИМОДЕЙСТВИЯ: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u-RU" dirty="0"/>
              <a:t>1. Обеспечение единства подходов к воспитанию и обучению детей в условиях ДОО и семьи; повышение воспитательного потенциала семьи.</a:t>
            </a:r>
          </a:p>
          <a:p>
            <a:pPr algn="just"/>
            <a:r>
              <a:rPr lang="ru-RU" dirty="0"/>
              <a:t>2. Обеспечение психолого-педагогической поддержки семьи и повышение компетентности родителей в вопросах образования, охраны и укрепления здоровья детей младенческого, раннего и дошкольного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327733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000" y="105750"/>
            <a:ext cx="8928000" cy="493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5349" y="175819"/>
            <a:ext cx="903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ХАРАКТЕРИСТИКА ВЗАИМОДЕЙСТВИЯ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</a:rPr>
              <a:t>ПЕДАГОГИЧЕСКОГО КОЛЛЕКТИВА С СЕМЬЯМИ ДЕТЕЙ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5516" y="848998"/>
            <a:ext cx="8712968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ЗАДАЧИ ВЗАИМОДЕЙСТВИЯ: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/>
              <a:t>1</a:t>
            </a:r>
            <a:r>
              <a:rPr lang="ru-RU" sz="1700" dirty="0"/>
              <a:t>. Информирование родителей и общественности относительно целей дошкольного образования, общих для всего образовательного пространства РФ, о мерах господдержки семьям, имеющим детей дошкольного возраста, а также об образовательной программе, реализуемой в ДОО.</a:t>
            </a:r>
          </a:p>
          <a:p>
            <a:r>
              <a:rPr lang="ru-RU" sz="1700" dirty="0"/>
              <a:t>2. Просвещение родителей, повышение их правовой, психолого-педагогической компетентности в вопросах охраны и укрепления здоровья, развития и образования детей.</a:t>
            </a:r>
          </a:p>
          <a:p>
            <a:r>
              <a:rPr lang="ru-RU" sz="1700" dirty="0"/>
              <a:t>3. Создание условий для развития ответственного и осознанного </a:t>
            </a:r>
            <a:r>
              <a:rPr lang="ru-RU" sz="1700" dirty="0" err="1"/>
              <a:t>родительства</a:t>
            </a:r>
            <a:r>
              <a:rPr lang="ru-RU" sz="1700" dirty="0"/>
              <a:t> как базовой основы благополучия семьи.</a:t>
            </a:r>
          </a:p>
          <a:p>
            <a:r>
              <a:rPr lang="ru-RU" sz="1700" dirty="0"/>
              <a:t>4. Построение взаимодействия в форме сотрудничества и установления партнерских отношений с родителями детей младенческого, раннего и дошкольного возраста для решения образовательных задач.</a:t>
            </a:r>
          </a:p>
          <a:p>
            <a:r>
              <a:rPr lang="ru-RU" sz="1700" dirty="0"/>
              <a:t>5. Вовлечение родителей в образовательный процесс</a:t>
            </a:r>
          </a:p>
        </p:txBody>
      </p:sp>
    </p:spTree>
    <p:extLst>
      <p:ext uri="{BB962C8B-B14F-4D97-AF65-F5344CB8AC3E}">
        <p14:creationId xmlns:p14="http://schemas.microsoft.com/office/powerpoint/2010/main" val="185233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000" y="105750"/>
            <a:ext cx="8928000" cy="493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856681"/>
              </p:ext>
            </p:extLst>
          </p:nvPr>
        </p:nvGraphicFramePr>
        <p:xfrm>
          <a:off x="323528" y="1131590"/>
          <a:ext cx="6912767" cy="30135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82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53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8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УЧАСТИЕ РОДИТЕЛЕЙ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/>
                      </a:r>
                      <a:br>
                        <a:rPr lang="en-US" sz="1400" dirty="0">
                          <a:effectLst/>
                          <a:latin typeface="+mn-lt"/>
                        </a:rPr>
                      </a:br>
                      <a:r>
                        <a:rPr lang="ru-RU" sz="1400" dirty="0">
                          <a:effectLst/>
                          <a:latin typeface="+mn-lt"/>
                        </a:rPr>
                        <a:t>В ЖИЗНИ ДЕТСКОГО САДА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ФОРМЫ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УЧАСТИЯ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ПЕРИОДИЧНОСТЬ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СОТРУДНИЧЕСТВА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8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В ПРОВЕДЕНИИ МОНИТОРИНГОВЫХ ИССЛЕДОВАНИЙ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АНКЕТИРОВАНИЕ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 СОЦИОЛОГИЧЕСКИЙ ОПРОС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- ИНТЕРВЬЮИРОВАНИЕ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3-4 раза в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по мере необходимости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529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000" y="105750"/>
            <a:ext cx="8928000" cy="493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282122"/>
              </p:ext>
            </p:extLst>
          </p:nvPr>
        </p:nvGraphicFramePr>
        <p:xfrm>
          <a:off x="539553" y="555526"/>
          <a:ext cx="7992887" cy="31140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94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52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27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 УЧАСТИЕ РОДИТЕЛЕЙ</a:t>
                      </a:r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В ЖИЗНИ ДЕТСКОГО САДА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ФОРМЫ </a:t>
                      </a:r>
                      <a:r>
                        <a:rPr lang="ru-RU" sz="1400" dirty="0">
                          <a:effectLst/>
                        </a:rPr>
                        <a:t>УЧАСТИЯ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ПЕРИОДИЧНОСТЬ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СОТРУДНИЧЕСТВА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42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В СОЗДАНИИ УСЛОВИЙ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v"/>
                      </a:pP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УЧАСТИЕ </a:t>
                      </a: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В СУББОТНИКАХ ПО БЛАГОУСТРОЙСТВУ ТЕРРИТОРИИ</a:t>
                      </a:r>
                    </a:p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ПОМОЩЬ </a:t>
                      </a: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В СОЗДАНИИ ПРЕДМЕТНО-РАЗВИВАЮЩЕЙ СРЕДЫ</a:t>
                      </a:r>
                    </a:p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ОКАЗАНИЕ </a:t>
                      </a: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ПОМОЩИ В РЕМОНТНЫХ РАБОТАХ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 </a:t>
                      </a: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раза в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ПОСТОЯННО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по </a:t>
                      </a: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мере необходимости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534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000" y="105750"/>
            <a:ext cx="8928000" cy="493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724912"/>
              </p:ext>
            </p:extLst>
          </p:nvPr>
        </p:nvGraphicFramePr>
        <p:xfrm>
          <a:off x="539552" y="555526"/>
          <a:ext cx="7344816" cy="29523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146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59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67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 УЧАСТИЕ РОДИТЕЛЕЙ</a:t>
                      </a:r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В ЖИЗНИ ДЕТСКОГО САДА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ФОРМЫ УЧАСТИЯ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ПЕРИОДИЧНОСТЬ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СОТРУДНИЧЕСТВА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4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В УПРАВЛЕНИИ ДЕТСКИМ САДОМ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v"/>
                      </a:pP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</a:t>
                      </a:r>
                      <a:r>
                        <a:rPr lang="ru-RU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работе  совета </a:t>
                      </a:r>
                      <a:r>
                        <a:rPr lang="ru-RU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родителей</a:t>
                      </a:r>
                    </a:p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педагогических </a:t>
                      </a:r>
                      <a:r>
                        <a:rPr lang="ru-RU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советах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ПО</a:t>
                      </a:r>
                      <a:r>
                        <a:rPr lang="ru-RU" sz="1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ПЛАНУ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48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000" y="105750"/>
            <a:ext cx="8928000" cy="493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127640"/>
              </p:ext>
            </p:extLst>
          </p:nvPr>
        </p:nvGraphicFramePr>
        <p:xfrm>
          <a:off x="251521" y="483518"/>
          <a:ext cx="7992887" cy="42085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94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70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09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УЧАСТИЕ РОДИТЕЛЕЙ</a:t>
                      </a:r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В ЖИЗНИ ДЕТСКОГО САДА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ФОРМЫ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УЧАСТИЯ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ПЕРИОДИЧНОСТЬ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СОТРУДНИЧЕСТВА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78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300" b="1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ПРОСВЕТИТЕЛЬСКОЙ ДЕЯТЕЛЬНОСТИ, НАПРАВЛЕННОЙ НА  ПОВЫШЕНИЕ ПЕДАГОГИЧЕСКОЙ КУЛЬТУРЫ, РАСШИРЕНИЕ ИНФОРМАЦИОННОГО ПОЛЯ РОДИТЕЛЕЙ</a:t>
                      </a:r>
                      <a:endParaRPr lang="ru-RU" sz="130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ru-RU" sz="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ctr">
                        <a:buFont typeface="Wingdings" panose="05000000000000000000" pitchFamily="2" charset="2"/>
                        <a:buChar char="v"/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наглядная </a:t>
                      </a:r>
                      <a:r>
                        <a:rPr lang="ru-RU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(</a:t>
                      </a:r>
                      <a:r>
                        <a:rPr lang="ru-RU" sz="1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стенды, папки-передвижки, семейные и групповые фотоальбомы, фоторепортажи «Из жизни группы», «Копилка добрых дел», «Мы благодарим</a:t>
                      </a:r>
                      <a:r>
                        <a:rPr lang="ru-RU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»)</a:t>
                      </a:r>
                      <a:endParaRPr lang="ru-RU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v"/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памятки</a:t>
                      </a:r>
                      <a:endParaRPr lang="ru-RU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v"/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</a:t>
                      </a:r>
                      <a:r>
                        <a:rPr lang="ru-RU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странички на сайте детского сада и социальных сетях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v"/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консультации</a:t>
                      </a:r>
                      <a:r>
                        <a:rPr lang="ru-RU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семинары, семинары-практикумы, конференции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v"/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распространение </a:t>
                      </a:r>
                      <a:r>
                        <a:rPr lang="ru-RU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опыта семейного воспитания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v"/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выпуск журнала «РАСТЕМ</a:t>
                      </a:r>
                      <a:r>
                        <a:rPr lang="ru-RU" sz="1400" b="1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ВМЕСТЕ</a:t>
                      </a:r>
                      <a:r>
                        <a:rPr lang="ru-RU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v"/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родительские </a:t>
                      </a:r>
                      <a:r>
                        <a:rPr lang="ru-RU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собрания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3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ОБНОВЛЕНИЕ ПОСТОЯННО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3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3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 раз в месяц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</a:t>
                      </a:r>
                      <a:r>
                        <a:rPr lang="ru-RU" sz="13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годовому плану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раз в 2 месяца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раз в квартал</a:t>
                      </a:r>
                      <a:endParaRPr lang="ru-RU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67785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2308</TotalTime>
  <Words>579</Words>
  <Application>Microsoft Office PowerPoint</Application>
  <PresentationFormat>Экран (16:9)</PresentationFormat>
  <Paragraphs>161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Wingdings 3</vt:lpstr>
      <vt:lpstr>Wingdings</vt:lpstr>
      <vt:lpstr>Arial</vt:lpstr>
      <vt:lpstr>Times New Roman</vt:lpstr>
      <vt:lpstr>Trebuchet MS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</dc:creator>
  <cp:lastModifiedBy>RePack by Diakov</cp:lastModifiedBy>
  <cp:revision>96</cp:revision>
  <dcterms:created xsi:type="dcterms:W3CDTF">2020-10-11T17:30:11Z</dcterms:created>
  <dcterms:modified xsi:type="dcterms:W3CDTF">2023-09-05T03:21:27Z</dcterms:modified>
</cp:coreProperties>
</file>