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1"/>
  </p:notesMasterIdLst>
  <p:sldIdLst>
    <p:sldId id="302" r:id="rId2"/>
    <p:sldId id="348" r:id="rId3"/>
    <p:sldId id="358" r:id="rId4"/>
    <p:sldId id="349" r:id="rId5"/>
    <p:sldId id="359" r:id="rId6"/>
    <p:sldId id="360" r:id="rId7"/>
    <p:sldId id="351" r:id="rId8"/>
    <p:sldId id="352" r:id="rId9"/>
    <p:sldId id="353" r:id="rId10"/>
    <p:sldId id="355" r:id="rId11"/>
    <p:sldId id="354" r:id="rId12"/>
    <p:sldId id="356" r:id="rId13"/>
    <p:sldId id="341" r:id="rId14"/>
    <p:sldId id="342" r:id="rId15"/>
    <p:sldId id="343" r:id="rId16"/>
    <p:sldId id="344" r:id="rId17"/>
    <p:sldId id="345" r:id="rId18"/>
    <p:sldId id="346" r:id="rId19"/>
    <p:sldId id="347" r:id="rId20"/>
    <p:sldId id="357" r:id="rId21"/>
    <p:sldId id="322" r:id="rId22"/>
    <p:sldId id="317" r:id="rId23"/>
    <p:sldId id="318" r:id="rId24"/>
    <p:sldId id="320" r:id="rId25"/>
    <p:sldId id="323" r:id="rId26"/>
    <p:sldId id="325" r:id="rId27"/>
    <p:sldId id="328" r:id="rId28"/>
    <p:sldId id="326" r:id="rId29"/>
    <p:sldId id="329" r:id="rId30"/>
    <p:sldId id="330" r:id="rId31"/>
    <p:sldId id="331" r:id="rId32"/>
    <p:sldId id="333" r:id="rId33"/>
    <p:sldId id="334" r:id="rId34"/>
    <p:sldId id="335" r:id="rId35"/>
    <p:sldId id="336" r:id="rId36"/>
    <p:sldId id="332" r:id="rId37"/>
    <p:sldId id="338" r:id="rId38"/>
    <p:sldId id="339" r:id="rId39"/>
    <p:sldId id="340" r:id="rId40"/>
  </p:sldIdLst>
  <p:sldSz cx="9144000" cy="6858000" type="screen4x3"/>
  <p:notesSz cx="9947275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486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4487" y="0"/>
            <a:ext cx="4310486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A88C66-3D62-407C-8D4C-C91A30E28EDD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59138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728" y="3257550"/>
            <a:ext cx="795782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4310486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4487" y="6513910"/>
            <a:ext cx="4310486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0518A-A4FD-4123-A5EA-7F490DA954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322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0518A-A4FD-4123-A5EA-7F490DA954F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751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0518A-A4FD-4123-A5EA-7F490DA954FC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603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22.05.2018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22.05.2018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22.05.2018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22.05.2018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22.05.2018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691680" y="1124744"/>
            <a:ext cx="7215238" cy="3643338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0" u="none" strike="noStrike" kern="1200" cap="small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4000" b="1" cap="small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0" u="none" strike="noStrike" kern="1200" cap="small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0" u="none" strike="noStrike" kern="1200" cap="small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small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«Создание адаптивной образовательной среды для детей с ОВЗ,</a:t>
            </a:r>
            <a:r>
              <a:rPr kumimoji="0" lang="ru-RU" sz="4000" b="1" i="0" u="none" strike="noStrike" kern="1200" cap="small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и</a:t>
            </a:r>
            <a:r>
              <a:rPr kumimoji="0" lang="ru-RU" sz="4000" b="1" i="0" u="none" strike="noStrike" kern="1200" cap="small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меющих ТНР, </a:t>
            </a:r>
            <a:r>
              <a:rPr lang="ru-RU" sz="4000" b="1" cap="small" dirty="0">
                <a:latin typeface="Times New Roman" pitchFamily="18" charset="0"/>
                <a:ea typeface="+mj-ea"/>
                <a:cs typeface="Times New Roman" pitchFamily="18" charset="0"/>
              </a:rPr>
              <a:t>в</a:t>
            </a:r>
            <a:r>
              <a:rPr kumimoji="0" lang="ru-RU" sz="4000" b="1" i="0" u="none" strike="noStrike" kern="1200" cap="small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группе комбинированной направленности»</a:t>
            </a:r>
          </a:p>
        </p:txBody>
      </p:sp>
      <p:sp>
        <p:nvSpPr>
          <p:cNvPr id="1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71800" y="5157192"/>
            <a:ext cx="6172200" cy="857256"/>
          </a:xfrm>
        </p:spPr>
        <p:txBody>
          <a:bodyPr>
            <a:noAutofit/>
          </a:bodyPr>
          <a:lstStyle/>
          <a:p>
            <a:pPr algn="r"/>
            <a:r>
              <a:rPr lang="ru-RU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Подготовили педагоги </a:t>
            </a:r>
          </a:p>
          <a:p>
            <a:pPr algn="r"/>
            <a:r>
              <a:rPr lang="ru-RU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МДОУ «Детский сад №16»</a:t>
            </a: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1285852" y="5715016"/>
            <a:ext cx="7681922" cy="8572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Ярославль, 2018</a:t>
            </a:r>
            <a:endParaRPr kumimoji="0" lang="ru-RU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2195736" y="404664"/>
            <a:ext cx="6172200" cy="857256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МДОУ «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kumimoji="0" lang="ru-RU" sz="24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етский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сад №16»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548680"/>
            <a:ext cx="835292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специальных  условий  </a:t>
            </a:r>
          </a:p>
          <a:p>
            <a:pPr algn="ctr"/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предполагает адаптацию (организацию) среды под особые образовательные потребности через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совокупность структурных компонентов: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51920" y="2924944"/>
            <a:ext cx="4716524" cy="3509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коммуникативно-организационный;</a:t>
            </a:r>
          </a:p>
          <a:p>
            <a:pPr marL="571500" indent="-5715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содержательно-методический;</a:t>
            </a:r>
          </a:p>
          <a:p>
            <a:pPr marL="571500" indent="-5715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пространственно-предметный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573016"/>
            <a:ext cx="2952328" cy="277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379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332656"/>
            <a:ext cx="828092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Коммуникативно-организационный компонент: </a:t>
            </a:r>
          </a:p>
          <a:p>
            <a:pPr algn="ctr"/>
            <a:endParaRPr lang="ru-RU" sz="36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личностная  и профессиональная готовность педагогов к работе в группе комбинированной направленности,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благоприятного психологического климата и настроя </a:t>
            </a:r>
          </a:p>
          <a:p>
            <a:pPr algn="just"/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в группе,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</a:t>
            </a:r>
          </a:p>
          <a:p>
            <a:pPr algn="just"/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взаимодействия педагогов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1307" t="14200" r="16008"/>
          <a:stretch/>
        </p:blipFill>
        <p:spPr>
          <a:xfrm>
            <a:off x="5688640" y="3573017"/>
            <a:ext cx="2987815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86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188640"/>
            <a:ext cx="820891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Содержательно-методический компонент: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характеристика детей;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АОП;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индивидуальный маршрут развития ребенка;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вариативность и гибкость </a:t>
            </a:r>
          </a:p>
          <a:p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образовательно-воспитательных</a:t>
            </a:r>
          </a:p>
          <a:p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методик, форм и средств;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гибкого </a:t>
            </a:r>
          </a:p>
          <a:p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режима  дня, </a:t>
            </a:r>
          </a:p>
          <a:p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тематических планов, </a:t>
            </a:r>
          </a:p>
          <a:p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циклограмм деятельности.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3356992"/>
            <a:ext cx="2773700" cy="338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289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4911" t="6777" r="15504" b="11890"/>
          <a:stretch/>
        </p:blipFill>
        <p:spPr>
          <a:xfrm>
            <a:off x="5652120" y="3429000"/>
            <a:ext cx="2232248" cy="318892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260648"/>
            <a:ext cx="8003232" cy="58532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dirty="0"/>
              <a:t>Примерная адаптированная программа </a:t>
            </a:r>
          </a:p>
          <a:p>
            <a:pPr marL="0" indent="0">
              <a:buNone/>
            </a:pPr>
            <a:r>
              <a:rPr lang="ru-RU" sz="4800" dirty="0"/>
              <a:t>дошкольного образования </a:t>
            </a:r>
          </a:p>
          <a:p>
            <a:pPr marL="0" indent="0">
              <a:buNone/>
            </a:pPr>
            <a:endParaRPr lang="ru-RU" sz="2800" dirty="0"/>
          </a:p>
          <a:p>
            <a:pPr marL="0" indent="0">
              <a:buNone/>
            </a:pPr>
            <a:r>
              <a:rPr lang="ru-RU" sz="4800" dirty="0"/>
              <a:t>     на сайте </a:t>
            </a:r>
          </a:p>
          <a:p>
            <a:pPr marL="0" indent="0">
              <a:buNone/>
            </a:pPr>
            <a:r>
              <a:rPr lang="ru-RU" sz="4800" dirty="0"/>
              <a:t>  fgosreestr.ru </a:t>
            </a:r>
          </a:p>
        </p:txBody>
      </p:sp>
    </p:spTree>
    <p:extLst>
      <p:ext uri="{BB962C8B-B14F-4D97-AF65-F5344CB8AC3E}">
        <p14:creationId xmlns:p14="http://schemas.microsoft.com/office/powerpoint/2010/main" val="774392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трелка вниз 4"/>
          <p:cNvSpPr/>
          <p:nvPr/>
        </p:nvSpPr>
        <p:spPr>
          <a:xfrm>
            <a:off x="755576" y="548680"/>
            <a:ext cx="7416824" cy="1152128"/>
          </a:xfrm>
          <a:prstGeom prst="downArrow">
            <a:avLst>
              <a:gd name="adj1" fmla="val 50000"/>
              <a:gd name="adj2" fmla="val 54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углубленное 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</a:rPr>
              <a:t>психолого-педагогическое обследование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755576" y="1988840"/>
            <a:ext cx="7488832" cy="11224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ПМПк</a:t>
            </a:r>
          </a:p>
        </p:txBody>
      </p:sp>
      <p:sp>
        <p:nvSpPr>
          <p:cNvPr id="7" name="Стрелка вниз 6"/>
          <p:cNvSpPr/>
          <p:nvPr/>
        </p:nvSpPr>
        <p:spPr>
          <a:xfrm>
            <a:off x="611560" y="3429000"/>
            <a:ext cx="7776864" cy="22025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разработка и утверждение адаптированной образовательной программы для ребенка с ОВЗ</a:t>
            </a:r>
          </a:p>
        </p:txBody>
      </p:sp>
    </p:spTree>
    <p:extLst>
      <p:ext uri="{BB962C8B-B14F-4D97-AF65-F5344CB8AC3E}">
        <p14:creationId xmlns:p14="http://schemas.microsoft.com/office/powerpoint/2010/main" val="1777367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188640"/>
            <a:ext cx="80771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Основные требования 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к написанию характеристики:</a:t>
            </a: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108520" y="1142747"/>
            <a:ext cx="8537638" cy="551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Содержит обобщенные результаты наблюдения за воспитанником.</a:t>
            </a:r>
            <a:endParaRPr lang="ru-RU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Отражает характерные особенности ребенка.</a:t>
            </a:r>
            <a:endParaRPr lang="ru-RU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Следует избегать поверхностных оценочных суждений.</a:t>
            </a:r>
            <a:endParaRPr lang="ru-RU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Необходимо указывать положительные стороны его личности, интересы и способности – ресурсами ребенка.</a:t>
            </a:r>
            <a:endParaRPr lang="ru-RU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Не следует использовать специальные термины, обозначающие диагнозы, болезни и другие специфические особенности развития психики детей.</a:t>
            </a:r>
            <a:endParaRPr lang="ru-RU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Должна быть согласована со специалистами детского сада (учитель-логопед, педагог-психолог и др.).</a:t>
            </a:r>
            <a:endParaRPr lang="ru-RU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Структура и содержание характеристики должны соответствовать современным требованиям ведения педагогической документации.</a:t>
            </a:r>
            <a:endParaRPr lang="ru-RU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247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116632"/>
            <a:ext cx="8496944" cy="660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Примерные разделы характеристики: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ФИО воспитанника.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Дата рождения.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Полное название ДОУ и группы.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какого возраста ребенок посещает данное дошкольное учреждение.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ребенок адаптировался в группе.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Соматическое здоровье.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Социально-бытовые навыки.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Особенности личности и эмоционально-волевой сферы.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Трудности общения с одногодками и старшими.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Описание игровой деятельности воспитанника.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Степень развития моторики.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Какой рукой пишет ребенок.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Трудности, которые он испытывает в процессе обучения.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Оценка зрительного и слухового восприятия.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Оценка памяти и внимания.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Описание мышления ребенка.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Особенности усвоения программного материала.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речи.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Другие особенности развития ребенка.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Динамика коррекционно-развивающей и образовательной помощи если проводилась).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Подпись воспитателя. Заверено заведующим ДОУ.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2276872"/>
            <a:ext cx="2610817" cy="344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011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404664"/>
            <a:ext cx="7776864" cy="551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соответствии с ФГОС ДО содержание ООП ДОУ обеспечивает развитие личности, мотивации и способностей детей в различных видах деятельности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направлениям развития и образования детей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(образовательные области):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социально-коммуникативное развитие;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познавательное развитие;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речевое развитие;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художественно-эстетическое развитие;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физическое развитие.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80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332656"/>
            <a:ext cx="8136904" cy="35283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dirty="0"/>
              <a:t>Вовремя начатое и </a:t>
            </a:r>
          </a:p>
          <a:p>
            <a:pPr marL="0" indent="0">
              <a:buNone/>
            </a:pPr>
            <a:r>
              <a:rPr lang="ru-RU" sz="4000" dirty="0"/>
              <a:t>адекватно организованное обучение и воспитание – </a:t>
            </a:r>
          </a:p>
          <a:p>
            <a:pPr marL="0" indent="0">
              <a:buNone/>
            </a:pPr>
            <a:r>
              <a:rPr lang="ru-RU" sz="4000" dirty="0"/>
              <a:t>залог успешного развития </a:t>
            </a:r>
          </a:p>
          <a:p>
            <a:pPr marL="0" indent="0">
              <a:buNone/>
            </a:pPr>
            <a:r>
              <a:rPr lang="ru-RU" sz="4000" dirty="0"/>
              <a:t>детей с ОВЗ</a:t>
            </a:r>
          </a:p>
          <a:p>
            <a:pPr marL="0" indent="0">
              <a:buNone/>
            </a:pPr>
            <a:endParaRPr lang="ru-RU" sz="4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3140968"/>
            <a:ext cx="3824121" cy="352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605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291" t="14097" r="10441" b="7592"/>
          <a:stretch/>
        </p:blipFill>
        <p:spPr>
          <a:xfrm>
            <a:off x="6300192" y="188640"/>
            <a:ext cx="2232248" cy="301655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332656"/>
            <a:ext cx="8136904" cy="35283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/>
              <a:t>Как организовать обучение </a:t>
            </a:r>
          </a:p>
          <a:p>
            <a:pPr marL="0" indent="0">
              <a:buNone/>
            </a:pPr>
            <a:r>
              <a:rPr lang="ru-RU" sz="2800" dirty="0"/>
              <a:t>в условиях </a:t>
            </a:r>
          </a:p>
          <a:p>
            <a:pPr marL="0" indent="0">
              <a:buNone/>
            </a:pPr>
            <a:r>
              <a:rPr lang="ru-RU" sz="2800" dirty="0"/>
              <a:t>инклюзивного образования </a:t>
            </a:r>
          </a:p>
          <a:p>
            <a:pPr marL="0" indent="0">
              <a:buNone/>
            </a:pPr>
            <a:r>
              <a:rPr lang="ru-RU" sz="2800" dirty="0"/>
              <a:t>в группах </a:t>
            </a:r>
          </a:p>
          <a:p>
            <a:pPr marL="0" indent="0">
              <a:buNone/>
            </a:pPr>
            <a:r>
              <a:rPr lang="ru-RU" sz="2800" dirty="0"/>
              <a:t>комбинированной направленности </a:t>
            </a:r>
          </a:p>
          <a:p>
            <a:pPr marL="0" indent="0">
              <a:buNone/>
            </a:pPr>
            <a:r>
              <a:rPr lang="ru-RU" sz="2800" dirty="0"/>
              <a:t>для детей с ТНР?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3717032"/>
            <a:ext cx="2070980" cy="275958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340336" y="3984950"/>
            <a:ext cx="519210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Планирование коррекционно-развивающей деятельности воспитателя в течении дня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983621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548680"/>
            <a:ext cx="4572000" cy="56971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4000" b="1" dirty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– </a:t>
            </a:r>
            <a:endParaRPr lang="ru-RU" sz="4000" b="1" dirty="0"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4000" b="1" dirty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 – </a:t>
            </a:r>
            <a:endParaRPr lang="ru-RU" sz="4000" b="1" dirty="0"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4000" b="1" dirty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– </a:t>
            </a:r>
            <a:endParaRPr lang="ru-RU" sz="4000" b="1" dirty="0"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4000" b="1" dirty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 –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4000" b="1" dirty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 –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4000" b="1" dirty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 –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4000" b="1" dirty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–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4000" b="1" dirty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я – </a:t>
            </a:r>
            <a:endParaRPr lang="ru-RU" sz="4000" b="1" dirty="0">
              <a:solidFill>
                <a:schemeClr val="accent3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07704" y="764704"/>
            <a:ext cx="61114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индивидуальность, искренность, инициатива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960923" y="4782449"/>
            <a:ext cx="62646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интеграция, изменения в образовательном процессе, интерес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8326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332656"/>
            <a:ext cx="813690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Пространственно-предметный компонент: </a:t>
            </a:r>
          </a:p>
          <a:p>
            <a:pPr algn="just"/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Материальные возможности учреждения: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помещение (объем, освещенность, цветовое решение, наполнен­ность, оформление);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мебель (размер, функциональность, комфорт);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учебное оборудование;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учебно-дидактические материалы (учеб­ники, тетради, иллюстрации, таблицы, схемы и др.);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предметы быта и др. </a:t>
            </a:r>
          </a:p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Маршруты передвижения в пространстве; </a:t>
            </a:r>
          </a:p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Учебное оборудование;  </a:t>
            </a:r>
          </a:p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Обеспеченность современными средствами и системами, соответствующим образовательным потребностям детей, учебно-дидактическими материалами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5544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ИСТОРИЯ РАЗВИТИЯ ИНКЛЮЗИВНОГО ОБРАЗОВАНИЯ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/>
              <a:t>Начало </a:t>
            </a:r>
            <a:r>
              <a:rPr lang="en-US" dirty="0"/>
              <a:t>XX</a:t>
            </a:r>
            <a:r>
              <a:rPr lang="ru-RU" dirty="0"/>
              <a:t> века – середина 60-х – «медицинская модель», которая привела к изоляции людей с ограниченными возможностями.</a:t>
            </a:r>
          </a:p>
          <a:p>
            <a:endParaRPr lang="ru-RU" dirty="0"/>
          </a:p>
          <a:p>
            <a:r>
              <a:rPr lang="ru-RU" dirty="0"/>
              <a:t>Середина 60-х годов – середина 80-х годов – «модель нормализации», интеграция людей с ограниченными возможностями здоровья в общественную жизнь.</a:t>
            </a:r>
          </a:p>
          <a:p>
            <a:endParaRPr lang="ru-RU" dirty="0"/>
          </a:p>
          <a:p>
            <a:r>
              <a:rPr lang="ru-RU" dirty="0"/>
              <a:t>Середина 80-х годов – настоящее время – «модель включения», т.е. инклюзия.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/>
              <a:t>ИНТЕГРАЦИЯ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/>
              <a:t>Интеграция – это глубокое взаимопроникновение, слияние, насколько это возможно. В одном учебном материале обобщенных знаний в той или иной области.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Закон   "Об образовании в Российской Федерации" от 29.12.2012 N 273-ФЗ Статья 5 часть 5 гласит: «В целях реализации права каждого человека на образование федеральными государственными органами, органами государственной власти субъектов РФ и органами местного самоуправления создаются необходимые условия для получения без дискриминации качественного образования лицами с ограниченными возможностями здоровья, для коррекции нарушений развития и социальной адаптации, оказания ранней коррекционной помощи на основе специальных педагогических подходов …, в том числе посредством организации инклюзивного образования лиц с ограниченными возможностями здоровья…»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/>
              <a:t>ТЯЖЕЛЫЕ НАРУШЕНИЯ РЕЧИ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/>
              <a:t>Тяжелые нарушения речи (ТНР) – это стойкие специфические отклонения в формировании компонентов речевой системы (лексического и грамматического строя речи, фонематических процессов, звукопроизношения, просодической организации звукового потока), отмечающихся у детей при сохраненном слухе и нормальном интеллекте.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КОМПОНЕНТЫ ОБРАЗОВАТЕЛЬНОЙ СРЕДЫ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/>
              <a:t>Содержательно-методический</a:t>
            </a:r>
          </a:p>
          <a:p>
            <a:endParaRPr lang="ru-RU" dirty="0"/>
          </a:p>
          <a:p>
            <a:r>
              <a:rPr lang="ru-RU" dirty="0"/>
              <a:t>Пространственно-предметный</a:t>
            </a:r>
          </a:p>
          <a:p>
            <a:endParaRPr lang="ru-RU" dirty="0"/>
          </a:p>
          <a:p>
            <a:r>
              <a:rPr lang="ru-RU" dirty="0"/>
              <a:t>Коммуникативно-организационный </a:t>
            </a:r>
          </a:p>
          <a:p>
            <a:endParaRPr lang="ru-RU" dirty="0"/>
          </a:p>
          <a:p>
            <a:r>
              <a:rPr lang="ru-RU" dirty="0"/>
              <a:t>Содержательно-методический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908720"/>
            <a:ext cx="7467600" cy="4873752"/>
          </a:xfrm>
        </p:spPr>
        <p:txBody>
          <a:bodyPr/>
          <a:lstStyle/>
          <a:p>
            <a:pPr algn="just"/>
            <a:r>
              <a:rPr lang="ru-RU" sz="3200" b="1" dirty="0"/>
              <a:t>РЕЧЕВОЙ ЦЕНТР</a:t>
            </a:r>
            <a:r>
              <a:rPr lang="ru-RU" sz="3200" dirty="0"/>
              <a:t> представляет собой специально оборудованное пространство для игр поодиночке или небольшими группами, а также для индивидуальной коррекционной работы педагога.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7620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solidFill>
                  <a:schemeClr val="tx1"/>
                </a:solidFill>
              </a:rPr>
              <a:t>1. Соответствие возрасту</a:t>
            </a:r>
            <a:r>
              <a:rPr lang="ru-RU" sz="3600" b="1" dirty="0"/>
              <a:t/>
            </a:r>
            <a:br>
              <a:rPr lang="ru-RU" sz="3600" b="1" dirty="0"/>
            </a:br>
            <a:endParaRPr lang="ru-RU" sz="3600" b="1" dirty="0"/>
          </a:p>
        </p:txBody>
      </p:sp>
      <p:pic>
        <p:nvPicPr>
          <p:cNvPr id="1026" name="Picture 2" descr="ÐÐ°ÑÑÐ¸Ð½ÐºÐ¸ Ð¿Ð¾ Ð·Ð°Ð¿ÑÐ¾ÑÑ ÑÐ¸ÑÑÐ½Ð¾Ðº Ð´ÐµÑÐ¸ ÑÐ°Ð·Ð½Ð¾Ð³Ð¾ Ð²Ð¾Ð·ÑÐ°ÑÑÐ°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7369710" cy="450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8824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solidFill>
                  <a:schemeClr val="tx1"/>
                </a:solidFill>
              </a:rPr>
              <a:t>2. Разнообразие материала</a:t>
            </a:r>
            <a:br>
              <a:rPr lang="ru-RU" sz="3600" b="1" dirty="0">
                <a:solidFill>
                  <a:schemeClr val="tx1"/>
                </a:solidFill>
              </a:rPr>
            </a:b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55575" y="1196752"/>
            <a:ext cx="8592889" cy="5094638"/>
          </a:xfrm>
        </p:spPr>
        <p:txBody>
          <a:bodyPr>
            <a:normAutofit/>
          </a:bodyPr>
          <a:lstStyle/>
          <a:p>
            <a:r>
              <a:rPr lang="ru-RU" sz="2800" b="1" dirty="0"/>
              <a:t>Игры на формирование речевого дыхания</a:t>
            </a:r>
          </a:p>
        </p:txBody>
      </p:sp>
      <p:sp>
        <p:nvSpPr>
          <p:cNvPr id="4" name="AutoShape 2" descr="ÐÐ°ÑÑÐ¸Ð½ÐºÐ¸ Ð¿Ð¾ Ð·Ð°Ð¿ÑÐ¾ÑÑ ÐÐ³ÑÑ Ð½Ð° ÑÐ¾ÑÐ¼Ð¸ÑÐ¾Ð²Ð°Ð½Ð¸Ðµ ÑÐµÑÐµÐ²Ð¾Ð³Ð¾ Ð´ÑÑÐ°Ð½Ð¸Ñ (Â«ÐÐµÑÑÑÑÐºÐ¸Â», Â«Ð¡Ð½ÐµÐ¶Ð¸Ð½ÐºÐ¸ Ð¿Ð¾Ð»ÐµÑÐµÐ»Ð¸Â», Â«ÐÐ°Ð±Ð¾ÑÐºÐ¸Â», Â«ÐÑÐ¹Ð±Ð¾Ð»Â» ÑÑÐ»ÑÐ°Ð½ÑÐ¸ÐºÐ¸; Ð²ÐµÑÑÑÑÐºÐ¸ â ÐºÐ°ÑÐ°Ð½Ð´Ð°ÑÐ¸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4080277"/>
            <a:ext cx="1981200" cy="23145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4427709"/>
            <a:ext cx="2888292" cy="16197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3269" y="1985161"/>
            <a:ext cx="2857500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3181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188640"/>
            <a:ext cx="7467600" cy="5665840"/>
          </a:xfrm>
        </p:spPr>
        <p:txBody>
          <a:bodyPr/>
          <a:lstStyle/>
          <a:p>
            <a:r>
              <a:rPr lang="ru-RU" b="1" dirty="0"/>
              <a:t>Игры на формирование фонематического восприятия и слухового внимания</a:t>
            </a:r>
          </a:p>
          <a:p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268760"/>
            <a:ext cx="3926486" cy="24594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9840" r="26060" b="9025"/>
          <a:stretch/>
        </p:blipFill>
        <p:spPr>
          <a:xfrm>
            <a:off x="6228184" y="1281539"/>
            <a:ext cx="1544339" cy="1959329"/>
          </a:xfrm>
          <a:prstGeom prst="rect">
            <a:avLst/>
          </a:prstGeom>
        </p:spPr>
      </p:pic>
      <p:pic>
        <p:nvPicPr>
          <p:cNvPr id="6" name="Объект 7"/>
          <p:cNvPicPr>
            <a:picLocks noChangeAspect="1"/>
          </p:cNvPicPr>
          <p:nvPr/>
        </p:nvPicPr>
        <p:blipFill rotWithShape="1">
          <a:blip r:embed="rId4"/>
          <a:srcRect l="11340"/>
          <a:stretch/>
        </p:blipFill>
        <p:spPr>
          <a:xfrm>
            <a:off x="5364088" y="4005064"/>
            <a:ext cx="3377952" cy="26098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4653136"/>
            <a:ext cx="2952328" cy="189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05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548680"/>
            <a:ext cx="4572000" cy="56971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4000" b="1" dirty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– </a:t>
            </a:r>
            <a:endParaRPr lang="ru-RU" sz="4000" b="1" dirty="0"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4000" b="1" dirty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 – </a:t>
            </a:r>
            <a:endParaRPr lang="ru-RU" sz="4000" b="1" dirty="0"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4000" b="1" dirty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– </a:t>
            </a:r>
            <a:endParaRPr lang="ru-RU" sz="4000" b="1" dirty="0"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4000" b="1" dirty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 –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4000" b="1" dirty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 –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4000" b="1" dirty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 –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4000" b="1" dirty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–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4000" b="1" dirty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я – </a:t>
            </a:r>
            <a:endParaRPr lang="ru-RU" sz="4000" b="1" dirty="0">
              <a:solidFill>
                <a:schemeClr val="accent3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07704" y="764704"/>
            <a:ext cx="61114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индивидуальность, искренность, инициатива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75606" y="1442393"/>
            <a:ext cx="50668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новизна, новаторство, настойчивость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057849" y="2120082"/>
            <a:ext cx="49826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комплексный подход, коммуникация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057849" y="2818764"/>
            <a:ext cx="35963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любовь к детям, личность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057849" y="3505260"/>
            <a:ext cx="55731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юридическая грамотность в образовании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907703" y="4051506"/>
            <a:ext cx="61114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знания профессиональные, закономерности развития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960923" y="4782449"/>
            <a:ext cx="62646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интеграция, изменения в образовательном процессе, интерес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956271" y="5643901"/>
            <a:ext cx="35873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Я – как личность, ясность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4347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8003232" cy="6141296"/>
          </a:xfrm>
        </p:spPr>
        <p:txBody>
          <a:bodyPr/>
          <a:lstStyle/>
          <a:p>
            <a:pPr algn="ctr"/>
            <a:r>
              <a:rPr lang="ru-RU" b="1" dirty="0"/>
              <a:t>Материал на развитие артикуляционной моторики </a:t>
            </a:r>
          </a:p>
          <a:p>
            <a:endParaRPr lang="ru-RU" sz="2800" b="1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3074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4" t="10915" r="14182" b="908"/>
          <a:stretch/>
        </p:blipFill>
        <p:spPr bwMode="auto">
          <a:xfrm rot="3830918">
            <a:off x="612775" y="1537488"/>
            <a:ext cx="1935429" cy="238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10" descr="ÐÐ°ÑÑÐ¸Ð½ÐºÐ¸ Ð¿Ð¾ Ð·Ð°Ð¿ÑÐ¾ÑÑ ÐºÐ°ÑÑÐ¾ÑÐµÐºÐ¸ Ð°ÑÑÐ¸ÐºÑÐ»ÑÑÐ¸Ð¾Ð½Ð½Ð¾Ð¹ Ð³Ð¸Ð¼Ð½Ð°ÑÑÐ¸ÐºÐ¸ Ð² ÑÑÐ¸ÑÐ°Ñ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l="4261" t="14209" r="-285" b="18747"/>
          <a:stretch/>
        </p:blipFill>
        <p:spPr>
          <a:xfrm>
            <a:off x="4989123" y="1700808"/>
            <a:ext cx="3672408" cy="18002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/>
          <a:srcRect l="5040" r="26687"/>
          <a:stretch/>
        </p:blipFill>
        <p:spPr>
          <a:xfrm>
            <a:off x="6825327" y="3642869"/>
            <a:ext cx="1928236" cy="279945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/>
          <a:srcRect l="4425" t="2750" r="4427" b="4641"/>
          <a:stretch/>
        </p:blipFill>
        <p:spPr>
          <a:xfrm>
            <a:off x="2598737" y="3697504"/>
            <a:ext cx="2080591" cy="299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7884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260648"/>
            <a:ext cx="7931224" cy="6213304"/>
          </a:xfrm>
        </p:spPr>
        <p:txBody>
          <a:bodyPr>
            <a:normAutofit/>
          </a:bodyPr>
          <a:lstStyle/>
          <a:p>
            <a:r>
              <a:rPr lang="ru-RU" b="1" dirty="0"/>
              <a:t>Игры и пособия по автоматизации звуков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1412776"/>
            <a:ext cx="2448272" cy="17864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556792"/>
            <a:ext cx="2644865" cy="18722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3892152"/>
            <a:ext cx="2808312" cy="22987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3892152"/>
            <a:ext cx="3158641" cy="223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257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88640"/>
            <a:ext cx="7467600" cy="6285312"/>
          </a:xfrm>
        </p:spPr>
        <p:txBody>
          <a:bodyPr/>
          <a:lstStyle/>
          <a:p>
            <a:r>
              <a:rPr lang="ru-RU" b="1" dirty="0"/>
              <a:t>Дидактические игры на развитие лексико-грамматического строя речи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040" y="4277013"/>
            <a:ext cx="2985839" cy="22393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011" y="1412776"/>
            <a:ext cx="3241061" cy="24276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4293443"/>
            <a:ext cx="2872570" cy="203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8939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404663"/>
            <a:ext cx="7787208" cy="6293815"/>
          </a:xfrm>
        </p:spPr>
        <p:txBody>
          <a:bodyPr/>
          <a:lstStyle/>
          <a:p>
            <a:r>
              <a:rPr lang="ru-RU" b="1" dirty="0"/>
              <a:t>Дидактические игры и пособия по развитию связной речи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4030573"/>
            <a:ext cx="3768946" cy="26679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37" y="2157328"/>
            <a:ext cx="2502690" cy="33240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029" y="1340768"/>
            <a:ext cx="3834877" cy="246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1626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16632"/>
            <a:ext cx="7859216" cy="6357320"/>
          </a:xfrm>
        </p:spPr>
        <p:txBody>
          <a:bodyPr/>
          <a:lstStyle/>
          <a:p>
            <a:r>
              <a:rPr lang="ru-RU" b="1" dirty="0"/>
              <a:t>Игры для развития мелкой моторики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4410040"/>
            <a:ext cx="2776563" cy="20639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308" y="4581128"/>
            <a:ext cx="2126563" cy="20733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1165778"/>
            <a:ext cx="3068554" cy="27672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052518"/>
            <a:ext cx="4128543" cy="25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176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16632"/>
            <a:ext cx="8003232" cy="6357320"/>
          </a:xfrm>
        </p:spPr>
        <p:txBody>
          <a:bodyPr/>
          <a:lstStyle/>
          <a:p>
            <a:r>
              <a:rPr lang="ru-RU" b="1" dirty="0"/>
              <a:t>Игры и пособия по подготовке к обучению грамоте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1196752"/>
            <a:ext cx="3024336" cy="3024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67" y="3933056"/>
            <a:ext cx="3184536" cy="19631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8816" y="4653136"/>
            <a:ext cx="2931677" cy="2063032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2421" t="4083" r="70089" b="12282"/>
          <a:stretch/>
        </p:blipFill>
        <p:spPr>
          <a:xfrm rot="16200000">
            <a:off x="1494737" y="601607"/>
            <a:ext cx="1537457" cy="3015779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20773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282" y="188640"/>
            <a:ext cx="7467600" cy="79695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tx1"/>
                </a:solidFill>
              </a:rPr>
              <a:t>3. Системность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2200" t="22700" r="20075" b="9050"/>
          <a:stretch/>
        </p:blipFill>
        <p:spPr>
          <a:xfrm>
            <a:off x="251520" y="3027577"/>
            <a:ext cx="4104456" cy="3102205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3563888" y="985590"/>
            <a:ext cx="4895512" cy="302387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076056" y="4820260"/>
            <a:ext cx="31120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4. Эстетика оформления</a:t>
            </a:r>
          </a:p>
        </p:txBody>
      </p:sp>
    </p:spTree>
    <p:extLst>
      <p:ext uri="{BB962C8B-B14F-4D97-AF65-F5344CB8AC3E}">
        <p14:creationId xmlns:p14="http://schemas.microsoft.com/office/powerpoint/2010/main" val="37011809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611943970"/>
              </p:ext>
            </p:extLst>
          </p:nvPr>
        </p:nvGraphicFramePr>
        <p:xfrm>
          <a:off x="179513" y="188641"/>
          <a:ext cx="8496944" cy="63367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145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557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4684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67979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526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solidFill>
                            <a:schemeClr val="tx1"/>
                          </a:solidFill>
                          <a:effectLst/>
                        </a:rPr>
                        <a:t>Направления работы</a:t>
                      </a:r>
                      <a:endParaRPr lang="ru-RU" sz="12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chemeClr val="tx1"/>
                          </a:solidFill>
                          <a:effectLst/>
                        </a:rPr>
                        <a:t>II младшая группа</a:t>
                      </a:r>
                      <a:endParaRPr lang="ru-RU" sz="1200" kern="1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chemeClr val="tx1"/>
                          </a:solidFill>
                          <a:effectLst/>
                        </a:rPr>
                        <a:t>Средняя группа</a:t>
                      </a:r>
                      <a:endParaRPr lang="ru-RU" sz="1200" kern="1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chemeClr val="tx1"/>
                          </a:solidFill>
                          <a:effectLst/>
                        </a:rPr>
                        <a:t>Старшая  и подготовительная группы</a:t>
                      </a:r>
                      <a:endParaRPr lang="ru-RU" sz="1200" kern="1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26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solidFill>
                            <a:schemeClr val="tx1"/>
                          </a:solidFill>
                          <a:effectLst/>
                        </a:rPr>
                        <a:t>1. Формирование речевого дыхания</a:t>
                      </a:r>
                      <a:endParaRPr lang="ru-RU" sz="12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kern="1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kern="1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kern="1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052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solidFill>
                            <a:schemeClr val="tx1"/>
                          </a:solidFill>
                          <a:effectLst/>
                        </a:rPr>
                        <a:t>2. Формирование фонематического восприятия и слухового внимания</a:t>
                      </a:r>
                      <a:endParaRPr lang="ru-RU" sz="12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kern="1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kern="1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kern="1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78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solidFill>
                            <a:schemeClr val="tx1"/>
                          </a:solidFill>
                          <a:effectLst/>
                        </a:rPr>
                        <a:t>3. Развитие артикуляционной моторики</a:t>
                      </a:r>
                      <a:endParaRPr lang="ru-RU" sz="12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kern="1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kern="1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kern="1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052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solidFill>
                            <a:schemeClr val="tx1"/>
                          </a:solidFill>
                          <a:effectLst/>
                        </a:rPr>
                        <a:t>4. Закрепление навыков правильного звукопроизношения поставленных звуков</a:t>
                      </a:r>
                      <a:endParaRPr lang="ru-RU" sz="12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kern="1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kern="1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052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chemeClr val="tx1"/>
                          </a:solidFill>
                          <a:effectLst/>
                        </a:rPr>
                        <a:t>5. Закрепление навыков, полученных на занятиях по обучению грамоте</a:t>
                      </a:r>
                      <a:endParaRPr lang="ru-RU" sz="1200" kern="1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kern="1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kern="1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526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solidFill>
                            <a:schemeClr val="tx1"/>
                          </a:solidFill>
                          <a:effectLst/>
                        </a:rPr>
                        <a:t>6. Активизация словаря</a:t>
                      </a:r>
                      <a:endParaRPr lang="ru-RU" sz="12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kern="1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kern="1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kern="1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78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solidFill>
                            <a:schemeClr val="tx1"/>
                          </a:solidFill>
                          <a:effectLst/>
                        </a:rPr>
                        <a:t>7. Развитие грамматического строя речи</a:t>
                      </a:r>
                      <a:endParaRPr lang="ru-RU" sz="12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kern="1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kern="1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kern="1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526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solidFill>
                            <a:schemeClr val="tx1"/>
                          </a:solidFill>
                          <a:effectLst/>
                        </a:rPr>
                        <a:t>8. Формирование связной речи</a:t>
                      </a:r>
                      <a:endParaRPr lang="ru-RU" sz="12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5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kern="1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526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50" dirty="0">
                          <a:solidFill>
                            <a:schemeClr val="tx1"/>
                          </a:solidFill>
                          <a:effectLst/>
                        </a:rPr>
                        <a:t>9. Развитие мелкой моторики</a:t>
                      </a:r>
                      <a:endParaRPr lang="ru-RU" sz="12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150" dirty="0">
                          <a:effectLst/>
                        </a:rPr>
                        <a:t> 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150" dirty="0">
                          <a:effectLst/>
                        </a:rPr>
                        <a:t> 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150" dirty="0">
                          <a:effectLst/>
                        </a:rPr>
                        <a:t> 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89351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894656" y="523022"/>
            <a:ext cx="3512884" cy="4325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/>
              <a:t>Игра «Горячий чай»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196404"/>
            <a:ext cx="4223092" cy="21602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260" y="4201075"/>
            <a:ext cx="4058255" cy="226812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03846" y="3716260"/>
            <a:ext cx="1955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Игра «Ракета»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711" y="4219731"/>
            <a:ext cx="2304256" cy="223081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245317" y="523022"/>
            <a:ext cx="2924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Игра «Поймай рыбку»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6042" y="1174608"/>
            <a:ext cx="3242749" cy="2182036"/>
          </a:xfrm>
          <a:prstGeom prst="rect">
            <a:avLst/>
          </a:prstGeom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4383945" y="3684648"/>
            <a:ext cx="3512884" cy="43255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/>
              <a:buNone/>
            </a:pPr>
            <a:r>
              <a:rPr lang="ru-RU" sz="1800" b="1" dirty="0"/>
              <a:t>Игра «Тучка»</a:t>
            </a:r>
          </a:p>
        </p:txBody>
      </p:sp>
    </p:spTree>
    <p:extLst>
      <p:ext uri="{BB962C8B-B14F-4D97-AF65-F5344CB8AC3E}">
        <p14:creationId xmlns:p14="http://schemas.microsoft.com/office/powerpoint/2010/main" val="12651062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СПАСИБО ЗА ВНИМАНИЕ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41614"/>
            <a:ext cx="4225586" cy="3995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6263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404664"/>
            <a:ext cx="7416824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Инклюзия</a:t>
            </a:r>
            <a:r>
              <a:rPr lang="ru-RU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–</a:t>
            </a:r>
          </a:p>
          <a:p>
            <a:pPr algn="ctr"/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 (от </a:t>
            </a:r>
            <a:r>
              <a:rPr lang="ru-RU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inclusion</a:t>
            </a:r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- включение)</a:t>
            </a:r>
          </a:p>
          <a:p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процесс увеличения степени участия всех граждан в социуме, </a:t>
            </a:r>
          </a:p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и в первую очередь, имеющих трудности в физическом развитии</a:t>
            </a:r>
            <a:endParaRPr lang="ru-RU" sz="4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4293096"/>
            <a:ext cx="3168352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78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199" y="260648"/>
            <a:ext cx="8219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История развития инклюзивного образования в мире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051992" y="1460977"/>
            <a:ext cx="7272808" cy="47995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псевдоинтеграция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30423" y="2564904"/>
            <a:ext cx="7272808" cy="187220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Интеграция</a:t>
            </a:r>
            <a:r>
              <a:rPr lang="ru-RU" sz="2800" dirty="0" smtClean="0"/>
              <a:t>, </a:t>
            </a:r>
            <a:r>
              <a:rPr lang="ru-RU" sz="2800" dirty="0"/>
              <a:t>в самом широком смысле, </a:t>
            </a:r>
            <a:r>
              <a:rPr lang="ru-RU" sz="2800" b="1" dirty="0"/>
              <a:t>это</a:t>
            </a:r>
            <a:r>
              <a:rPr lang="ru-RU" sz="2800" dirty="0"/>
              <a:t> процесс объединения нескольких разрозненных объектов в одно </a:t>
            </a:r>
            <a:r>
              <a:rPr lang="ru-RU" sz="2800" dirty="0" smtClean="0"/>
              <a:t>целое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26943" y="5410107"/>
            <a:ext cx="7272808" cy="7200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инклюзия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95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" t="22804" r="2058" b="12989"/>
          <a:stretch/>
        </p:blipFill>
        <p:spPr>
          <a:xfrm>
            <a:off x="457199" y="1578076"/>
            <a:ext cx="8067369" cy="41148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199" y="260648"/>
            <a:ext cx="8219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История развития инклюзивного образования в России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96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3107" t="12632" r="13067" b="11580"/>
          <a:stretch/>
        </p:blipFill>
        <p:spPr>
          <a:xfrm>
            <a:off x="179512" y="25237"/>
            <a:ext cx="1224136" cy="115970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9552" y="476672"/>
            <a:ext cx="7920880" cy="6038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Закон «Об образовании в РФ» 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 29.12.2012№273-ФЗ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Инклюзивное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образование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обеспечение равного доступа к образованию для всех обучающихся  с учетом разнообразия  особых образовательных потребностей   и индивидуальных возможностей.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Особые образовательные потребности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такие характеристики,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которые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делают необходимым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обеспечение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детей ресурсами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отличными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 тех,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которые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необходимы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большинству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воспитанников. 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68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1" y="692696"/>
            <a:ext cx="7538743" cy="5998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Тяжелые нарушения речи(ТНР)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– это стойкие специфические отклонения  формировании компонентов речевой системы (лексического и грамматического строя речи, фонематических процессов, звукопроизношения, просодической организации звукового потока), отмечающихся у детей при сохранном слухе и нормальном интеллекте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К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тяжелым нарушениям речи относятся: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алалия (моторная и сенсорная), тяжелая степень дизартрии,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ринолалии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и заикания, детская афазия и др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33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для мастер-класса по инклюзии\Инклюзиия -система.jpg"/>
          <p:cNvPicPr>
            <a:picLocks noChangeAspect="1" noChangeArrowheads="1"/>
          </p:cNvPicPr>
          <p:nvPr/>
        </p:nvPicPr>
        <p:blipFill rotWithShape="1"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" t="3083" r="6051" b="7936"/>
          <a:stretch/>
        </p:blipFill>
        <p:spPr bwMode="auto">
          <a:xfrm>
            <a:off x="516193" y="294968"/>
            <a:ext cx="7477433" cy="567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0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2189</TotalTime>
  <Words>1164</Words>
  <Application>Microsoft Office PowerPoint</Application>
  <PresentationFormat>Экран (4:3)</PresentationFormat>
  <Paragraphs>225</Paragraphs>
  <Slides>39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Эркер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ИСТОРИЯ РАЗВИТИЯ ИНКЛЮЗИВНОГО ОБРАЗОВАНИЯ</vt:lpstr>
      <vt:lpstr>ИНТЕГРАЦИЯ</vt:lpstr>
      <vt:lpstr>Презентация PowerPoint</vt:lpstr>
      <vt:lpstr>ТЯЖЕЛЫЕ НАРУШЕНИЯ РЕЧИ</vt:lpstr>
      <vt:lpstr>КОМПОНЕНТЫ ОБРАЗОВАТЕЛЬНОЙ СРЕДЫ</vt:lpstr>
      <vt:lpstr>Презентация PowerPoint</vt:lpstr>
      <vt:lpstr>1. Соответствие возрасту </vt:lpstr>
      <vt:lpstr>2. Разнообразие материала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3. Системность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«Научно-методическое сопровождение инновационной инклюзивной практики в ДОУ: осмысление опыта «ГЦОиЗ «Магистра»</dc:title>
  <dc:creator>Наталия</dc:creator>
  <cp:lastModifiedBy>polzovatel</cp:lastModifiedBy>
  <cp:revision>196</cp:revision>
  <cp:lastPrinted>2018-05-21T14:40:28Z</cp:lastPrinted>
  <dcterms:created xsi:type="dcterms:W3CDTF">2016-08-18T09:18:13Z</dcterms:created>
  <dcterms:modified xsi:type="dcterms:W3CDTF">2018-05-22T18:36:41Z</dcterms:modified>
</cp:coreProperties>
</file>